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2" r:id="rId6"/>
    <p:sldId id="260" r:id="rId7"/>
    <p:sldId id="268" r:id="rId8"/>
    <p:sldId id="261" r:id="rId9"/>
    <p:sldId id="269" r:id="rId10"/>
    <p:sldId id="263" r:id="rId11"/>
    <p:sldId id="267" r:id="rId12"/>
    <p:sldId id="271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B76D89-B498-4554-BDC1-F6358ED0B4D2}" type="doc">
      <dgm:prSet loTypeId="urn:microsoft.com/office/officeart/2005/8/layout/hierarchy2" loCatId="hierarchy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9F35688-E706-4631-AF8C-18A0E1BE4F85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3600" b="0" cap="none" spc="0" dirty="0" smtClean="0">
              <a:ln w="3175" cmpd="sng"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Кружковая работа, </a:t>
          </a:r>
        </a:p>
        <a:p>
          <a:r>
            <a:rPr lang="ru-RU" sz="3600" b="0" cap="none" spc="0" dirty="0" smtClean="0">
              <a:ln w="3175" cmpd="sng"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как одна из форм </a:t>
          </a:r>
          <a:r>
            <a:rPr lang="ru-RU" sz="3600" b="0" cap="none" spc="0" dirty="0" err="1" smtClean="0">
              <a:ln w="3175" cmpd="sng"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предшкольной</a:t>
          </a:r>
          <a:r>
            <a:rPr lang="ru-RU" sz="3600" b="0" cap="none" spc="0" dirty="0" smtClean="0">
              <a:ln w="3175" cmpd="sng"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подготовки</a:t>
          </a:r>
          <a:endParaRPr lang="ru-RU" sz="3600" b="0" cap="none" spc="0" dirty="0">
            <a:ln w="3175" cmpd="sng"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9AA70A0-FE29-4C19-B4FB-4A14E726820C}" type="parTrans" cxnId="{8471D8B0-2C20-4499-AD73-4DA43CF322BE}">
      <dgm:prSet/>
      <dgm:spPr/>
      <dgm:t>
        <a:bodyPr/>
        <a:lstStyle/>
        <a:p>
          <a:endParaRPr lang="ru-RU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57944641-F626-4A7E-84B9-6999363CC3FE}" type="sibTrans" cxnId="{8471D8B0-2C20-4499-AD73-4DA43CF322BE}">
      <dgm:prSet/>
      <dgm:spPr/>
      <dgm:t>
        <a:bodyPr/>
        <a:lstStyle/>
        <a:p>
          <a:endParaRPr lang="ru-RU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DEFC9CD4-24EC-4D45-A16E-A3C6E413AEA5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Даёт возможность воспитать человека с активной жизненной позицией, культурного, компетентного, творческого.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ED806B-976B-4690-863F-BC3DE645E22B}" type="parTrans" cxnId="{3F393920-3930-4AA8-BE44-745FECECDDF1}">
      <dgm:prSet>
        <dgm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CA8A4B78-CE71-44DE-8898-C8BA9DDD438D}" type="sibTrans" cxnId="{3F393920-3930-4AA8-BE44-745FECECDDF1}">
      <dgm:prSet/>
      <dgm:spPr/>
      <dgm:t>
        <a:bodyPr/>
        <a:lstStyle/>
        <a:p>
          <a:endParaRPr lang="ru-RU"/>
        </a:p>
      </dgm:t>
    </dgm:pt>
    <dgm:pt modelId="{8150A3A4-6B37-4D48-90A1-2EABE50647EA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Позволяют максимально приблизить к ребенку и его родителям возможность получить не только базовое дошкольное образование, но и развить его индивидуальные  способности, проявить творческий потенциал, укрепить здоровье.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EED43A-EBB4-4270-B037-F533AEA50D49}" type="parTrans" cxnId="{CAA24C20-CB49-4907-BC9B-1BD46793C30B}">
      <dgm:prSet>
        <dgm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0413528E-28CB-40BE-8B91-401889DD6843}" type="sibTrans" cxnId="{CAA24C20-CB49-4907-BC9B-1BD46793C30B}">
      <dgm:prSet/>
      <dgm:spPr/>
      <dgm:t>
        <a:bodyPr/>
        <a:lstStyle/>
        <a:p>
          <a:endParaRPr lang="ru-RU"/>
        </a:p>
      </dgm:t>
    </dgm:pt>
    <dgm:pt modelId="{2101B380-1389-463E-A87F-703D0A852C6D}" type="pres">
      <dgm:prSet presAssocID="{EFB76D89-B498-4554-BDC1-F6358ED0B4D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A49AC7-6620-40DA-A9AE-17E2D280AEBA}" type="pres">
      <dgm:prSet presAssocID="{A9F35688-E706-4631-AF8C-18A0E1BE4F85}" presName="root1" presStyleCnt="0"/>
      <dgm:spPr/>
    </dgm:pt>
    <dgm:pt modelId="{3542A2F3-E751-44BA-9FD3-5364B92A9B75}" type="pres">
      <dgm:prSet presAssocID="{A9F35688-E706-4631-AF8C-18A0E1BE4F85}" presName="LevelOneTextNode" presStyleLbl="node0" presStyleIdx="0" presStyleCnt="1" custScaleX="120125" custScaleY="268168" custLinFactNeighborX="1788" custLinFactNeighborY="-6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70F9A5-F296-4386-83D1-18325CCBB945}" type="pres">
      <dgm:prSet presAssocID="{A9F35688-E706-4631-AF8C-18A0E1BE4F85}" presName="level2hierChild" presStyleCnt="0"/>
      <dgm:spPr/>
    </dgm:pt>
    <dgm:pt modelId="{0DAA9AE1-19D8-46D1-9119-6F2BE5237F6A}" type="pres">
      <dgm:prSet presAssocID="{72ED806B-976B-4690-863F-BC3DE645E22B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C97854E5-D4F2-4188-8CE4-2F62799F88C9}" type="pres">
      <dgm:prSet presAssocID="{72ED806B-976B-4690-863F-BC3DE645E22B}" presName="connTx" presStyleLbl="parChTrans1D2" presStyleIdx="0" presStyleCnt="2"/>
      <dgm:spPr/>
      <dgm:t>
        <a:bodyPr/>
        <a:lstStyle/>
        <a:p>
          <a:endParaRPr lang="ru-RU"/>
        </a:p>
      </dgm:t>
    </dgm:pt>
    <dgm:pt modelId="{FD2B1321-2ACB-48EB-A5C3-043D9D7152D5}" type="pres">
      <dgm:prSet presAssocID="{DEFC9CD4-24EC-4D45-A16E-A3C6E413AEA5}" presName="root2" presStyleCnt="0"/>
      <dgm:spPr/>
    </dgm:pt>
    <dgm:pt modelId="{4E61EDBC-03A9-4A3D-86C9-2BF4D076BE1E}" type="pres">
      <dgm:prSet presAssocID="{DEFC9CD4-24EC-4D45-A16E-A3C6E413AEA5}" presName="LevelTwoTextNode" presStyleLbl="node2" presStyleIdx="0" presStyleCnt="2" custScaleX="133453" custScaleY="165186" custLinFactNeighborX="932" custLinFactNeighborY="-254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083470-9ECE-4A63-911A-406CE3288C94}" type="pres">
      <dgm:prSet presAssocID="{DEFC9CD4-24EC-4D45-A16E-A3C6E413AEA5}" presName="level3hierChild" presStyleCnt="0"/>
      <dgm:spPr/>
    </dgm:pt>
    <dgm:pt modelId="{447C57AD-B4C3-4F70-84E7-1A1C61D87C21}" type="pres">
      <dgm:prSet presAssocID="{5FEED43A-EBB4-4270-B037-F533AEA50D49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15845EA1-CEB8-4E95-8E4B-EAB6BCE68D02}" type="pres">
      <dgm:prSet presAssocID="{5FEED43A-EBB4-4270-B037-F533AEA50D49}" presName="connTx" presStyleLbl="parChTrans1D2" presStyleIdx="1" presStyleCnt="2"/>
      <dgm:spPr/>
      <dgm:t>
        <a:bodyPr/>
        <a:lstStyle/>
        <a:p>
          <a:endParaRPr lang="ru-RU"/>
        </a:p>
      </dgm:t>
    </dgm:pt>
    <dgm:pt modelId="{85895EA4-D272-45C5-8D75-6A39668DA9D5}" type="pres">
      <dgm:prSet presAssocID="{8150A3A4-6B37-4D48-90A1-2EABE50647EA}" presName="root2" presStyleCnt="0"/>
      <dgm:spPr/>
    </dgm:pt>
    <dgm:pt modelId="{E730207F-A71E-413C-9A85-A22A6E777733}" type="pres">
      <dgm:prSet presAssocID="{8150A3A4-6B37-4D48-90A1-2EABE50647EA}" presName="LevelTwoTextNode" presStyleLbl="node2" presStyleIdx="1" presStyleCnt="2" custScaleX="137336" custScaleY="168385" custLinFactNeighborX="-1954" custLinFactNeighborY="171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55771C-2067-49AD-82C9-739113FBB419}" type="pres">
      <dgm:prSet presAssocID="{8150A3A4-6B37-4D48-90A1-2EABE50647EA}" presName="level3hierChild" presStyleCnt="0"/>
      <dgm:spPr/>
    </dgm:pt>
  </dgm:ptLst>
  <dgm:cxnLst>
    <dgm:cxn modelId="{8471D8B0-2C20-4499-AD73-4DA43CF322BE}" srcId="{EFB76D89-B498-4554-BDC1-F6358ED0B4D2}" destId="{A9F35688-E706-4631-AF8C-18A0E1BE4F85}" srcOrd="0" destOrd="0" parTransId="{B9AA70A0-FE29-4C19-B4FB-4A14E726820C}" sibTransId="{57944641-F626-4A7E-84B9-6999363CC3FE}"/>
    <dgm:cxn modelId="{3F393920-3930-4AA8-BE44-745FECECDDF1}" srcId="{A9F35688-E706-4631-AF8C-18A0E1BE4F85}" destId="{DEFC9CD4-24EC-4D45-A16E-A3C6E413AEA5}" srcOrd="0" destOrd="0" parTransId="{72ED806B-976B-4690-863F-BC3DE645E22B}" sibTransId="{CA8A4B78-CE71-44DE-8898-C8BA9DDD438D}"/>
    <dgm:cxn modelId="{B376EC46-E1C7-4AA2-9AC2-B8E99AA1CE94}" type="presOf" srcId="{72ED806B-976B-4690-863F-BC3DE645E22B}" destId="{0DAA9AE1-19D8-46D1-9119-6F2BE5237F6A}" srcOrd="0" destOrd="0" presId="urn:microsoft.com/office/officeart/2005/8/layout/hierarchy2"/>
    <dgm:cxn modelId="{3C798924-086E-4027-A00D-68B3B6813FBC}" type="presOf" srcId="{72ED806B-976B-4690-863F-BC3DE645E22B}" destId="{C97854E5-D4F2-4188-8CE4-2F62799F88C9}" srcOrd="1" destOrd="0" presId="urn:microsoft.com/office/officeart/2005/8/layout/hierarchy2"/>
    <dgm:cxn modelId="{0B846637-73AB-4FE0-A768-366FE1ACF3DE}" type="presOf" srcId="{DEFC9CD4-24EC-4D45-A16E-A3C6E413AEA5}" destId="{4E61EDBC-03A9-4A3D-86C9-2BF4D076BE1E}" srcOrd="0" destOrd="0" presId="urn:microsoft.com/office/officeart/2005/8/layout/hierarchy2"/>
    <dgm:cxn modelId="{56B8A937-A741-4D79-A64D-F10CD885DF38}" type="presOf" srcId="{5FEED43A-EBB4-4270-B037-F533AEA50D49}" destId="{15845EA1-CEB8-4E95-8E4B-EAB6BCE68D02}" srcOrd="1" destOrd="0" presId="urn:microsoft.com/office/officeart/2005/8/layout/hierarchy2"/>
    <dgm:cxn modelId="{145B613F-843A-46C4-B34D-0668C6AB5A96}" type="presOf" srcId="{5FEED43A-EBB4-4270-B037-F533AEA50D49}" destId="{447C57AD-B4C3-4F70-84E7-1A1C61D87C21}" srcOrd="0" destOrd="0" presId="urn:microsoft.com/office/officeart/2005/8/layout/hierarchy2"/>
    <dgm:cxn modelId="{DF0592DF-F7E5-4524-8C71-A85B254D909A}" type="presOf" srcId="{8150A3A4-6B37-4D48-90A1-2EABE50647EA}" destId="{E730207F-A71E-413C-9A85-A22A6E777733}" srcOrd="0" destOrd="0" presId="urn:microsoft.com/office/officeart/2005/8/layout/hierarchy2"/>
    <dgm:cxn modelId="{E01A163A-59A3-42D0-B0AE-C11D442B4E6B}" type="presOf" srcId="{A9F35688-E706-4631-AF8C-18A0E1BE4F85}" destId="{3542A2F3-E751-44BA-9FD3-5364B92A9B75}" srcOrd="0" destOrd="0" presId="urn:microsoft.com/office/officeart/2005/8/layout/hierarchy2"/>
    <dgm:cxn modelId="{CAA24C20-CB49-4907-BC9B-1BD46793C30B}" srcId="{A9F35688-E706-4631-AF8C-18A0E1BE4F85}" destId="{8150A3A4-6B37-4D48-90A1-2EABE50647EA}" srcOrd="1" destOrd="0" parTransId="{5FEED43A-EBB4-4270-B037-F533AEA50D49}" sibTransId="{0413528E-28CB-40BE-8B91-401889DD6843}"/>
    <dgm:cxn modelId="{FB116AE1-6AC2-41AB-9B43-C2E3CA5B60B8}" type="presOf" srcId="{EFB76D89-B498-4554-BDC1-F6358ED0B4D2}" destId="{2101B380-1389-463E-A87F-703D0A852C6D}" srcOrd="0" destOrd="0" presId="urn:microsoft.com/office/officeart/2005/8/layout/hierarchy2"/>
    <dgm:cxn modelId="{B3F7D0D1-610A-4097-9D5E-CE1376DC329C}" type="presParOf" srcId="{2101B380-1389-463E-A87F-703D0A852C6D}" destId="{2FA49AC7-6620-40DA-A9AE-17E2D280AEBA}" srcOrd="0" destOrd="0" presId="urn:microsoft.com/office/officeart/2005/8/layout/hierarchy2"/>
    <dgm:cxn modelId="{5C1D4A73-E586-4F44-9FAD-3FB025007AF8}" type="presParOf" srcId="{2FA49AC7-6620-40DA-A9AE-17E2D280AEBA}" destId="{3542A2F3-E751-44BA-9FD3-5364B92A9B75}" srcOrd="0" destOrd="0" presId="urn:microsoft.com/office/officeart/2005/8/layout/hierarchy2"/>
    <dgm:cxn modelId="{AA04B3C3-4530-4770-B13A-B47F3B34C560}" type="presParOf" srcId="{2FA49AC7-6620-40DA-A9AE-17E2D280AEBA}" destId="{E770F9A5-F296-4386-83D1-18325CCBB945}" srcOrd="1" destOrd="0" presId="urn:microsoft.com/office/officeart/2005/8/layout/hierarchy2"/>
    <dgm:cxn modelId="{96A3D7B7-384C-4545-8DA6-011DAEEA1649}" type="presParOf" srcId="{E770F9A5-F296-4386-83D1-18325CCBB945}" destId="{0DAA9AE1-19D8-46D1-9119-6F2BE5237F6A}" srcOrd="0" destOrd="0" presId="urn:microsoft.com/office/officeart/2005/8/layout/hierarchy2"/>
    <dgm:cxn modelId="{1D940322-132B-4CCD-B6D4-AB28ED86324C}" type="presParOf" srcId="{0DAA9AE1-19D8-46D1-9119-6F2BE5237F6A}" destId="{C97854E5-D4F2-4188-8CE4-2F62799F88C9}" srcOrd="0" destOrd="0" presId="urn:microsoft.com/office/officeart/2005/8/layout/hierarchy2"/>
    <dgm:cxn modelId="{45F8473D-DAEC-487C-AA30-89E57ACAC7A7}" type="presParOf" srcId="{E770F9A5-F296-4386-83D1-18325CCBB945}" destId="{FD2B1321-2ACB-48EB-A5C3-043D9D7152D5}" srcOrd="1" destOrd="0" presId="urn:microsoft.com/office/officeart/2005/8/layout/hierarchy2"/>
    <dgm:cxn modelId="{1B1AAD6C-A990-4886-8809-B07E29F873D8}" type="presParOf" srcId="{FD2B1321-2ACB-48EB-A5C3-043D9D7152D5}" destId="{4E61EDBC-03A9-4A3D-86C9-2BF4D076BE1E}" srcOrd="0" destOrd="0" presId="urn:microsoft.com/office/officeart/2005/8/layout/hierarchy2"/>
    <dgm:cxn modelId="{83ABC677-9144-4478-AFCC-FC229A2A3762}" type="presParOf" srcId="{FD2B1321-2ACB-48EB-A5C3-043D9D7152D5}" destId="{8C083470-9ECE-4A63-911A-406CE3288C94}" srcOrd="1" destOrd="0" presId="urn:microsoft.com/office/officeart/2005/8/layout/hierarchy2"/>
    <dgm:cxn modelId="{F49BD7CF-B62C-413C-AE7C-CFD49B87FEB7}" type="presParOf" srcId="{E770F9A5-F296-4386-83D1-18325CCBB945}" destId="{447C57AD-B4C3-4F70-84E7-1A1C61D87C21}" srcOrd="2" destOrd="0" presId="urn:microsoft.com/office/officeart/2005/8/layout/hierarchy2"/>
    <dgm:cxn modelId="{BCEB23C7-3A40-4319-89B8-01BC9DE0FD09}" type="presParOf" srcId="{447C57AD-B4C3-4F70-84E7-1A1C61D87C21}" destId="{15845EA1-CEB8-4E95-8E4B-EAB6BCE68D02}" srcOrd="0" destOrd="0" presId="urn:microsoft.com/office/officeart/2005/8/layout/hierarchy2"/>
    <dgm:cxn modelId="{1D5BB990-EC60-4C7F-8A6A-3B2E557FFF82}" type="presParOf" srcId="{E770F9A5-F296-4386-83D1-18325CCBB945}" destId="{85895EA4-D272-45C5-8D75-6A39668DA9D5}" srcOrd="3" destOrd="0" presId="urn:microsoft.com/office/officeart/2005/8/layout/hierarchy2"/>
    <dgm:cxn modelId="{F12F0544-0463-4036-B538-410517107F1A}" type="presParOf" srcId="{85895EA4-D272-45C5-8D75-6A39668DA9D5}" destId="{E730207F-A71E-413C-9A85-A22A6E777733}" srcOrd="0" destOrd="0" presId="urn:microsoft.com/office/officeart/2005/8/layout/hierarchy2"/>
    <dgm:cxn modelId="{D305F843-E4CD-4942-9B57-900A82C450DF}" type="presParOf" srcId="{85895EA4-D272-45C5-8D75-6A39668DA9D5}" destId="{1055771C-2067-49AD-82C9-739113FBB419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04800"/>
            <a:ext cx="7406640" cy="1524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400" b="1" dirty="0" smtClean="0">
                <a:ln>
                  <a:solidFill>
                    <a:srgbClr val="FF0000"/>
                  </a:solidFill>
                </a:ln>
              </a:rPr>
              <a:t/>
            </a:r>
            <a:br>
              <a:rPr lang="ru-RU" sz="4400" b="1" dirty="0" smtClean="0">
                <a:ln>
                  <a:solidFill>
                    <a:srgbClr val="FF0000"/>
                  </a:solidFill>
                </a:ln>
              </a:rPr>
            </a:br>
            <a:r>
              <a:rPr lang="ru-RU" sz="4400" b="1" dirty="0" smtClean="0">
                <a:ln>
                  <a:solidFill>
                    <a:srgbClr val="FF0000"/>
                  </a:solidFill>
                </a:ln>
              </a:rPr>
              <a:t/>
            </a:r>
            <a:br>
              <a:rPr lang="ru-RU" sz="4400" b="1" dirty="0" smtClean="0">
                <a:ln>
                  <a:solidFill>
                    <a:srgbClr val="FF0000"/>
                  </a:solidFill>
                </a:ln>
              </a:rPr>
            </a:br>
            <a:r>
              <a:rPr lang="ru-RU" sz="4400" b="1" dirty="0" smtClean="0">
                <a:ln>
                  <a:solidFill>
                    <a:srgbClr val="FF0000"/>
                  </a:solidFill>
                </a:ln>
              </a:rPr>
              <a:t/>
            </a:r>
            <a:br>
              <a:rPr lang="ru-RU" sz="4400" b="1" dirty="0" smtClean="0">
                <a:ln>
                  <a:solidFill>
                    <a:srgbClr val="FF0000"/>
                  </a:solidFill>
                </a:ln>
              </a:rPr>
            </a:br>
            <a:r>
              <a:rPr lang="ru-RU" sz="4400" b="1" dirty="0" smtClean="0">
                <a:ln>
                  <a:solidFill>
                    <a:srgbClr val="FF0000"/>
                  </a:solidFill>
                </a:ln>
              </a:rPr>
              <a:t/>
            </a:r>
            <a:br>
              <a:rPr lang="ru-RU" sz="4400" b="1" dirty="0" smtClean="0">
                <a:ln>
                  <a:solidFill>
                    <a:srgbClr val="FF0000"/>
                  </a:solidFill>
                </a:ln>
              </a:rPr>
            </a:br>
            <a:r>
              <a:rPr lang="ru-RU" sz="4400" b="1" dirty="0" smtClean="0">
                <a:ln>
                  <a:solidFill>
                    <a:srgbClr val="FF0000"/>
                  </a:solidFill>
                </a:ln>
              </a:rPr>
              <a:t/>
            </a:r>
            <a:br>
              <a:rPr lang="ru-RU" sz="4400" b="1" dirty="0" smtClean="0">
                <a:ln>
                  <a:solidFill>
                    <a:srgbClr val="FF0000"/>
                  </a:solidFill>
                </a:ln>
              </a:rPr>
            </a:br>
            <a:r>
              <a:rPr lang="ru-RU" sz="4400" b="1" dirty="0" smtClean="0">
                <a:ln>
                  <a:solidFill>
                    <a:srgbClr val="FF0000"/>
                  </a:solidFill>
                </a:ln>
              </a:rPr>
              <a:t/>
            </a:r>
            <a:br>
              <a:rPr lang="ru-RU" sz="4400" b="1" dirty="0" smtClean="0">
                <a:ln>
                  <a:solidFill>
                    <a:srgbClr val="FF0000"/>
                  </a:solidFill>
                </a:ln>
              </a:rPr>
            </a:br>
            <a:r>
              <a:rPr lang="ru-RU" sz="4400" b="1" dirty="0" smtClean="0">
                <a:ln>
                  <a:solidFill>
                    <a:srgbClr val="FF0000"/>
                  </a:solidFill>
                </a:ln>
              </a:rPr>
              <a:t/>
            </a:r>
            <a:br>
              <a:rPr lang="ru-RU" sz="4400" b="1" dirty="0" smtClean="0">
                <a:ln>
                  <a:solidFill>
                    <a:srgbClr val="FF0000"/>
                  </a:solidFill>
                </a:ln>
              </a:rPr>
            </a:br>
            <a:r>
              <a:rPr lang="ru-RU" sz="4400" b="1" dirty="0" smtClean="0">
                <a:ln>
                  <a:solidFill>
                    <a:srgbClr val="FF0000"/>
                  </a:solidFill>
                </a:ln>
              </a:rPr>
              <a:t/>
            </a:r>
            <a:br>
              <a:rPr lang="ru-RU" sz="4400" b="1" dirty="0" smtClean="0">
                <a:ln>
                  <a:solidFill>
                    <a:srgbClr val="FF0000"/>
                  </a:solidFill>
                </a:ln>
              </a:rPr>
            </a:br>
            <a:r>
              <a:rPr lang="ru-RU" sz="4400" b="1" dirty="0" smtClean="0">
                <a:ln>
                  <a:solidFill>
                    <a:srgbClr val="FF0000"/>
                  </a:solidFill>
                </a:ln>
              </a:rPr>
              <a:t/>
            </a:r>
            <a:br>
              <a:rPr lang="ru-RU" sz="4400" b="1" dirty="0" smtClean="0">
                <a:ln>
                  <a:solidFill>
                    <a:srgbClr val="FF0000"/>
                  </a:solidFill>
                </a:ln>
              </a:rPr>
            </a:br>
            <a:r>
              <a:rPr lang="ru-RU" sz="4400" b="1" dirty="0" smtClean="0">
                <a:ln>
                  <a:solidFill>
                    <a:srgbClr val="FF0000"/>
                  </a:solidFill>
                </a:ln>
              </a:rPr>
              <a:t/>
            </a:r>
            <a:br>
              <a:rPr lang="ru-RU" sz="4400" b="1" dirty="0" smtClean="0">
                <a:ln>
                  <a:solidFill>
                    <a:srgbClr val="FF0000"/>
                  </a:solidFill>
                </a:ln>
              </a:rPr>
            </a:br>
            <a:r>
              <a:rPr lang="ru-RU" sz="4400" b="1" dirty="0" smtClean="0">
                <a:ln>
                  <a:solidFill>
                    <a:srgbClr val="FF0000"/>
                  </a:solidFill>
                </a:ln>
              </a:rPr>
              <a:t/>
            </a:r>
            <a:br>
              <a:rPr lang="ru-RU" sz="4400" b="1" dirty="0" smtClean="0">
                <a:ln>
                  <a:solidFill>
                    <a:srgbClr val="FF0000"/>
                  </a:solidFill>
                </a:ln>
              </a:rPr>
            </a:br>
            <a:r>
              <a:rPr lang="ru-RU" sz="4400" b="1" dirty="0" smtClean="0">
                <a:ln>
                  <a:solidFill>
                    <a:srgbClr val="FF0000"/>
                  </a:solidFill>
                </a:ln>
              </a:rPr>
              <a:t/>
            </a:r>
            <a:br>
              <a:rPr lang="ru-RU" sz="4400" b="1" dirty="0" smtClean="0">
                <a:ln>
                  <a:solidFill>
                    <a:srgbClr val="FF0000"/>
                  </a:solidFill>
                </a:ln>
              </a:rPr>
            </a:br>
            <a:r>
              <a:rPr lang="ru-RU" sz="4400" b="1" dirty="0" smtClean="0">
                <a:ln>
                  <a:solidFill>
                    <a:srgbClr val="FF0000"/>
                  </a:solidFill>
                </a:ln>
              </a:rPr>
              <a:t/>
            </a:r>
            <a:br>
              <a:rPr lang="ru-RU" sz="4400" b="1" dirty="0" smtClean="0">
                <a:ln>
                  <a:solidFill>
                    <a:srgbClr val="FF0000"/>
                  </a:solidFill>
                </a:ln>
              </a:rPr>
            </a:br>
            <a:r>
              <a:rPr lang="ru-RU" sz="4400" b="1" dirty="0" smtClean="0">
                <a:ln>
                  <a:solidFill>
                    <a:srgbClr val="FF0000"/>
                  </a:solidFill>
                </a:ln>
              </a:rPr>
              <a:t/>
            </a:r>
            <a:br>
              <a:rPr lang="ru-RU" sz="4400" b="1" dirty="0" smtClean="0">
                <a:ln>
                  <a:solidFill>
                    <a:srgbClr val="FF0000"/>
                  </a:solidFill>
                </a:ln>
              </a:rPr>
            </a:br>
            <a:r>
              <a:rPr lang="ru-RU" sz="4400" b="1" dirty="0" smtClean="0">
                <a:ln>
                  <a:solidFill>
                    <a:srgbClr val="FF0000"/>
                  </a:solidFill>
                </a:ln>
              </a:rPr>
              <a:t/>
            </a:r>
            <a:br>
              <a:rPr lang="ru-RU" sz="4400" b="1" dirty="0" smtClean="0">
                <a:ln>
                  <a:solidFill>
                    <a:srgbClr val="FF0000"/>
                  </a:solidFill>
                </a:ln>
              </a:rPr>
            </a:br>
            <a:r>
              <a:rPr lang="ru-RU" sz="2700" b="1" dirty="0" smtClean="0">
                <a:ln>
                  <a:solidFill>
                    <a:srgbClr val="FF0000"/>
                  </a:solidFill>
                </a:ln>
                <a:effectLst/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  <a:br>
              <a:rPr lang="ru-RU" sz="2700" b="1" dirty="0" smtClean="0">
                <a:ln>
                  <a:solidFill>
                    <a:srgbClr val="FF0000"/>
                  </a:solidFill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n>
                  <a:solidFill>
                    <a:srgbClr val="FF0000"/>
                  </a:solidFill>
                </a:ln>
                <a:effectLst/>
                <a:latin typeface="Times New Roman" pitchFamily="18" charset="0"/>
                <a:cs typeface="Times New Roman" pitchFamily="18" charset="0"/>
              </a:rPr>
              <a:t>« Детский сад № 107»</a:t>
            </a:r>
            <a:r>
              <a:rPr lang="ru-RU" sz="2700" b="1" dirty="0" smtClean="0">
                <a:ln>
                  <a:solidFill>
                    <a:srgbClr val="FF0000"/>
                  </a:solidFill>
                </a:ln>
              </a:rPr>
              <a:t/>
            </a:r>
            <a:br>
              <a:rPr lang="ru-RU" sz="2700" b="1" dirty="0" smtClean="0">
                <a:ln>
                  <a:solidFill>
                    <a:srgbClr val="FF0000"/>
                  </a:solidFill>
                </a:ln>
              </a:rPr>
            </a:b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0" y="1905000"/>
            <a:ext cx="3444240" cy="3962400"/>
          </a:xfrm>
        </p:spPr>
        <p:txBody>
          <a:bodyPr>
            <a:normAutofit fontScale="77500" lnSpcReduction="20000"/>
          </a:bodyPr>
          <a:lstStyle/>
          <a:p>
            <a:pPr algn="ctr">
              <a:defRPr/>
            </a:pPr>
            <a:r>
              <a:rPr lang="ru-RU" sz="5200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 грамоте</a:t>
            </a:r>
            <a:r>
              <a:rPr lang="ru-RU" sz="5200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200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200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200" b="1" spc="50" dirty="0" err="1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Растишка</a:t>
            </a:r>
            <a:r>
              <a:rPr lang="ru-RU" sz="5200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52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(для детей 5 – 7 лет)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lnSpc>
                <a:spcPct val="110000"/>
              </a:lnSpc>
            </a:pPr>
            <a:r>
              <a:rPr lang="ru-RU" dirty="0" smtClean="0"/>
              <a:t>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Сиднева </a:t>
            </a:r>
          </a:p>
          <a:p>
            <a:pPr>
              <a:lnSpc>
                <a:spcPct val="11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Юлия     </a:t>
            </a:r>
          </a:p>
          <a:p>
            <a:pPr>
              <a:lnSpc>
                <a:spcPct val="11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Владимировна</a:t>
            </a:r>
          </a:p>
          <a:p>
            <a:endParaRPr lang="ru-RU" dirty="0"/>
          </a:p>
        </p:txBody>
      </p:sp>
      <p:pic>
        <p:nvPicPr>
          <p:cNvPr id="4" name="Рисунок 13" descr="http://ks2.tom.ru/wp-content/uploads/2014/01/%D0%9D%D0%BE%D0%B2%D1%8B%D0%B9-%D1%80%D0%B8%D1%81%D1%83%D0%BD%D0%BE%D0%B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05000"/>
            <a:ext cx="3488863" cy="35575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304801"/>
            <a:ext cx="7924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ПРЕДЛОЖЕНИЕМ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УСТНОЙ РЕЧЬЮ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Обучение составлению схемы предложения; обучение детей правильному согласованию слов в предложении; обучение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пересказыванию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небольших сказок и рассказов по содержанию картины или о предмете; совершенствование диалогической речи детей; формирование умений детей задавать вопросы и отвечать на них; развернутое объяснение загадок; воспитание внимательного, доброжелательного отношения к ответам 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рассказам других детей.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ds04.infourok.ru/uploads/ex/02a1/0013ec48-2f34f2fc/img1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04" t="10117" r="65311" b="52304"/>
          <a:stretch>
            <a:fillRect/>
          </a:stretch>
        </p:blipFill>
        <p:spPr bwMode="auto">
          <a:xfrm>
            <a:off x="6400800" y="4191000"/>
            <a:ext cx="2286000" cy="2286000"/>
          </a:xfrm>
          <a:prstGeom prst="rect">
            <a:avLst/>
          </a:prstGeom>
          <a:noFill/>
        </p:spPr>
      </p:pic>
      <p:pic>
        <p:nvPicPr>
          <p:cNvPr id="4" name="Picture 2" descr="https://ds04.infourok.ru/uploads/ex/02a1/0013ec48-2f34f2fc/img1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52" t="50587" r="46883" b="33514"/>
          <a:stretch>
            <a:fillRect/>
          </a:stretch>
        </p:blipFill>
        <p:spPr bwMode="auto">
          <a:xfrm>
            <a:off x="1143000" y="4800600"/>
            <a:ext cx="4779819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sun9-4.userapi.com/impf/wAelXkDmvwc97FuaSrda15N3RuuplYOSieysaA/tTFtIB55W4U.jpg?size=1280x960&amp;quality=96&amp;sign=9a408b49912f34d2afa3d508fcac42b4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399"/>
            <a:ext cx="7543800" cy="6400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Программа выполнена с учетом возрастных особенностей детей старшего дошкольного возраста. Занятия проводятся два раза  в неделю, продолжительность каждого занятия 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30 минут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sun9-13.userapi.com/impf/FOKj7kqO6J2NHzxHtrf98F2H_sYqfKwYloYdSA/EtCwlPWwae0.jpg?size=810x1080&amp;quality=96&amp;sign=37c46bf67a4934ff335af0f238fdc585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010" b="12855"/>
          <a:stretch>
            <a:fillRect/>
          </a:stretch>
        </p:blipFill>
        <p:spPr bwMode="auto">
          <a:xfrm>
            <a:off x="2590800" y="1524000"/>
            <a:ext cx="4367166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43400" y="152400"/>
            <a:ext cx="4191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b="1" kern="10" dirty="0" smtClean="0">
              <a:ln w="12700">
                <a:solidFill>
                  <a:srgbClr val="00008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12500">
                    <a:srgbClr val="FF6633"/>
                  </a:gs>
                  <a:gs pos="25000">
                    <a:srgbClr val="FFFF00"/>
                  </a:gs>
                  <a:gs pos="37500">
                    <a:srgbClr val="01A78F"/>
                  </a:gs>
                  <a:gs pos="50000">
                    <a:srgbClr val="3366FF"/>
                  </a:gs>
                  <a:gs pos="62500">
                    <a:srgbClr val="01A78F"/>
                  </a:gs>
                  <a:gs pos="75000">
                    <a:srgbClr val="FFFF00"/>
                  </a:gs>
                  <a:gs pos="87500">
                    <a:srgbClr val="FF6633"/>
                  </a:gs>
                  <a:gs pos="100000">
                    <a:srgbClr val="FF3399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6000" b="1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12500">
                      <a:srgbClr val="FF6633"/>
                    </a:gs>
                    <a:gs pos="25000">
                      <a:srgbClr val="FFFF00"/>
                    </a:gs>
                    <a:gs pos="37500">
                      <a:srgbClr val="01A78F"/>
                    </a:gs>
                    <a:gs pos="50000">
                      <a:srgbClr val="3366FF"/>
                    </a:gs>
                    <a:gs pos="62500">
                      <a:srgbClr val="01A78F"/>
                    </a:gs>
                    <a:gs pos="75000">
                      <a:srgbClr val="FFFF00"/>
                    </a:gs>
                    <a:gs pos="87500">
                      <a:srgbClr val="FF6633"/>
                    </a:gs>
                    <a:gs pos="100000">
                      <a:srgbClr val="FF33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Благодарю  за          внимание!</a:t>
            </a:r>
            <a:endParaRPr lang="ru-RU" sz="6000" dirty="0"/>
          </a:p>
        </p:txBody>
      </p:sp>
      <p:pic>
        <p:nvPicPr>
          <p:cNvPr id="6" name="Picture 3" descr="C:\Documents and Settings\Admin\Мои документы\Мои рисунки\object_5_1099054865_2779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7"/>
              </a:clrFrom>
              <a:clrTo>
                <a:srgbClr val="FFFF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52400"/>
            <a:ext cx="4114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914400" y="457200"/>
          <a:ext cx="7943912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42A2F3-E751-44BA-9FD3-5364B92A9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3542A2F3-E751-44BA-9FD3-5364B92A9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3542A2F3-E751-44BA-9FD3-5364B92A9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AA9AE1-19D8-46D1-9119-6F2BE5237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graphicEl>
                                              <a:dgm id="{0DAA9AE1-19D8-46D1-9119-6F2BE5237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graphicEl>
                                              <a:dgm id="{0DAA9AE1-19D8-46D1-9119-6F2BE5237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61EDBC-03A9-4A3D-86C9-2BF4D076B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4E61EDBC-03A9-4A3D-86C9-2BF4D076B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4E61EDBC-03A9-4A3D-86C9-2BF4D076B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7C57AD-B4C3-4F70-84E7-1A1C61D87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447C57AD-B4C3-4F70-84E7-1A1C61D87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447C57AD-B4C3-4F70-84E7-1A1C61D87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30207F-A71E-413C-9A85-A22A6E777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graphicEl>
                                              <a:dgm id="{E730207F-A71E-413C-9A85-A22A6E777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graphicEl>
                                              <a:dgm id="{E730207F-A71E-413C-9A85-A22A6E777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200" y="381000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n>
                  <a:solidFill>
                    <a:srgbClr val="FF0000"/>
                  </a:solidFill>
                </a:ln>
              </a:rPr>
              <a:t> </a:t>
            </a:r>
            <a:endParaRPr lang="ru-RU" b="1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3" name="Рисунок 16" descr="http://horewa-vera.ucoz.ru/0_60911_66b176db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276600"/>
            <a:ext cx="32416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66800" y="228601"/>
            <a:ext cx="7772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 как дошкольный возраст – это возраст игры, то и обучение  проводится в игровой форме. Игра – один из тех видов детской деятельности, которая используется взрослыми в целях обучения, что позволяет создать  ситуации успеха для каждого ребенка, доброжелательную, творческую атмосферу на занятиях. Чтение превращается в увлекательную игру. Строя познавательную деятельность ребёнка на игре, данные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методы превращают чтение в желанное,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доставляющее радость занятие буквально с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первых шагов обучение. </a:t>
            </a:r>
          </a:p>
          <a:p>
            <a:pPr algn="just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Начиная осваивать азбуку, ребенок должен</a:t>
            </a:r>
          </a:p>
          <a:p>
            <a:pPr algn="just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представлять, что такое звуки речи,</a:t>
            </a:r>
          </a:p>
          <a:p>
            <a:pPr algn="just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которые сами по себе, изолированно</a:t>
            </a:r>
          </a:p>
          <a:p>
            <a:pPr algn="just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ничего не означают для него </a:t>
            </a:r>
          </a:p>
          <a:p>
            <a:pPr algn="just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в смысловом отношении. </a:t>
            </a:r>
          </a:p>
          <a:p>
            <a:pPr algn="just" eaLnBrk="1" hangingPunct="1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276601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9200" y="381000"/>
            <a:ext cx="7620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Основной целью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данного кружка  является: развитие устной речи детей, подготовка к курсу  «Обучение грамоте» в начальной школе.</a:t>
            </a:r>
          </a:p>
          <a:p>
            <a:pPr lvl="0" algn="ctr"/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задачи:</a:t>
            </a:r>
          </a:p>
          <a:p>
            <a:pPr lvl="0"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solidFill>
                <a:srgbClr val="FF0000"/>
              </a:solidFill>
            </a:endParaRPr>
          </a:p>
          <a:p>
            <a:pPr lvl="0"/>
            <a:endParaRPr lang="ru-RU" dirty="0" smtClean="0">
              <a:solidFill>
                <a:srgbClr val="FF0000"/>
              </a:solidFill>
            </a:endParaRPr>
          </a:p>
          <a:p>
            <a:pPr lvl="0"/>
            <a:endParaRPr lang="ru-RU" dirty="0" smtClean="0">
              <a:solidFill>
                <a:srgbClr val="FF0000"/>
              </a:solidFill>
            </a:endParaRPr>
          </a:p>
          <a:p>
            <a:pPr lvl="0"/>
            <a:endParaRPr lang="ru-RU" dirty="0" smtClean="0">
              <a:solidFill>
                <a:srgbClr val="FF0000"/>
              </a:solidFill>
            </a:endParaRPr>
          </a:p>
          <a:p>
            <a:pPr lvl="0"/>
            <a:endParaRPr lang="ru-RU" dirty="0" smtClean="0">
              <a:solidFill>
                <a:srgbClr val="FF0000"/>
              </a:solidFill>
            </a:endParaRPr>
          </a:p>
          <a:p>
            <a:pPr lvl="0"/>
            <a:endParaRPr lang="ru-RU" dirty="0" smtClean="0">
              <a:solidFill>
                <a:srgbClr val="FF0000"/>
              </a:solidFill>
            </a:endParaRPr>
          </a:p>
          <a:p>
            <a:pPr lvl="0"/>
            <a:endParaRPr lang="ru-RU" dirty="0" smtClean="0">
              <a:solidFill>
                <a:srgbClr val="FF0000"/>
              </a:solidFill>
            </a:endParaRPr>
          </a:p>
          <a:p>
            <a:pPr lvl="0"/>
            <a:endParaRPr lang="ru-RU" dirty="0" smtClean="0">
              <a:solidFill>
                <a:srgbClr val="FF0000"/>
              </a:solidFill>
            </a:endParaRPr>
          </a:p>
          <a:p>
            <a:pPr lvl="0"/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47788" y="2362201"/>
            <a:ext cx="7339012" cy="6230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у детей фонематический слух  и фонематическое восприятие;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развивать умение звукового и слогового анализа, сопоставление звуков по их артикуляторным и акустическим признакам;</a:t>
            </a: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знакомить детей с понятиями: звук, буква, слог, слово, согласными и гласными звуками, твердыми и мягкими согласными, звонкими и глухими; </a:t>
            </a: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формировать умения и навыки, необходимые для успешного обучения чтению и письму в начальной школе.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6400" y="304800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и приёмы, используемые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занятиях кружка.</a:t>
            </a:r>
            <a:endParaRPr lang="ru-RU" sz="2400" b="1" spc="5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62600" y="1524000"/>
            <a:ext cx="3286125" cy="78581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Наглядные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9200" y="1524000"/>
            <a:ext cx="3286125" cy="78581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Словесные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9000" y="3048000"/>
            <a:ext cx="3124200" cy="78581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Практические</a:t>
            </a:r>
          </a:p>
        </p:txBody>
      </p:sp>
      <p:pic>
        <p:nvPicPr>
          <p:cNvPr id="8" name="Picture 9" descr="C:\Documents and Settings\Admin\Мои документы\Мои рисунки\8389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852" r="6316"/>
          <a:stretch>
            <a:fillRect/>
          </a:stretch>
        </p:blipFill>
        <p:spPr bwMode="auto">
          <a:xfrm>
            <a:off x="6553200" y="2438400"/>
            <a:ext cx="2438400" cy="1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s://cdn.clipart.email/5203a5c62dcbebc18d82b5420c319f68_speech-therapy-clipart-free-transparent-clipart-clipartkey_900-735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13333" t="5442" r="7556" b="7483"/>
          <a:stretch>
            <a:fillRect/>
          </a:stretch>
        </p:blipFill>
        <p:spPr bwMode="auto">
          <a:xfrm>
            <a:off x="990600" y="2362200"/>
            <a:ext cx="2514600" cy="2260315"/>
          </a:xfrm>
          <a:prstGeom prst="rect">
            <a:avLst/>
          </a:prstGeom>
          <a:noFill/>
        </p:spPr>
      </p:pic>
      <p:pic>
        <p:nvPicPr>
          <p:cNvPr id="17418" name="Picture 10" descr="https://image3.slideserve.com/5999802/slide1-l.jpg"/>
          <p:cNvPicPr>
            <a:picLocks noChangeAspect="1" noChangeArrowheads="1"/>
          </p:cNvPicPr>
          <p:nvPr/>
        </p:nvPicPr>
        <p:blipFill>
          <a:blip r:embed="rId4"/>
          <a:srcRect l="25000" t="11458" r="32031" b="35417"/>
          <a:stretch>
            <a:fillRect/>
          </a:stretch>
        </p:blipFill>
        <p:spPr bwMode="auto">
          <a:xfrm>
            <a:off x="3657600" y="3886200"/>
            <a:ext cx="2794000" cy="2590800"/>
          </a:xfrm>
          <a:prstGeom prst="rect">
            <a:avLst/>
          </a:prstGeom>
          <a:noFill/>
        </p:spPr>
      </p:pic>
      <p:cxnSp>
        <p:nvCxnSpPr>
          <p:cNvPr id="15" name="Прямая со стрелкой 14"/>
          <p:cNvCxnSpPr>
            <a:stCxn id="4" idx="2"/>
          </p:cNvCxnSpPr>
          <p:nvPr/>
        </p:nvCxnSpPr>
        <p:spPr>
          <a:xfrm rot="5400000">
            <a:off x="4507648" y="819149"/>
            <a:ext cx="319205" cy="952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2"/>
          </p:cNvCxnSpPr>
          <p:nvPr/>
        </p:nvCxnSpPr>
        <p:spPr>
          <a:xfrm rot="16200000" flipH="1">
            <a:off x="5501850" y="777447"/>
            <a:ext cx="312003" cy="10287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4" idx="2"/>
          </p:cNvCxnSpPr>
          <p:nvPr/>
        </p:nvCxnSpPr>
        <p:spPr>
          <a:xfrm rot="16200000" flipH="1">
            <a:off x="4244549" y="2034748"/>
            <a:ext cx="1836003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9200" y="152400"/>
            <a:ext cx="7391400" cy="7539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Обучение грамоте дошкольников включает в себя: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3000" y="685801"/>
            <a:ext cx="518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ЗВУК.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фонематический слух путем различия на слух звуков в словах; учить определять место звука в слове (начало слова, середина, конец); совершенствовать дикцию, отчетливое произношение слов и словосочетаний; работать над интонацией и выразительностью речи.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10" descr="http://mal-eg.ru/wp-content/uploads/2015/12/logoped-2.jpg"/>
          <p:cNvPicPr>
            <a:picLocks noChangeAspect="1" noChangeArrowheads="1"/>
          </p:cNvPicPr>
          <p:nvPr/>
        </p:nvPicPr>
        <p:blipFill>
          <a:blip r:embed="rId2" cstate="print"/>
          <a:srcRect l="14597" r="7552" b="4142"/>
          <a:stretch>
            <a:fillRect/>
          </a:stretch>
        </p:blipFill>
        <p:spPr bwMode="auto">
          <a:xfrm>
            <a:off x="6372578" y="914400"/>
            <a:ext cx="2619022" cy="2362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4114800" y="4038600"/>
            <a:ext cx="464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СЛОГ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Научить делить слова на слоги; находить ударный слог; читать слоги плавно, не отделяя  звуки  друг от друга; чтение прямых и обратных, открытых и закрытых слогов.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40" descr="http://khabarovsk.price25.ru/media/uploads/2015/05/20/20_enl_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50" t="3125" r="6250" b="3125"/>
          <a:stretch>
            <a:fillRect/>
          </a:stretch>
        </p:blipFill>
        <p:spPr bwMode="auto">
          <a:xfrm>
            <a:off x="1524000" y="4114799"/>
            <a:ext cx="2362200" cy="25309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sun9-8.userapi.com/impf/xHUX7OW3_7ZYPzT4jqXmCuS2Z1q1ZCPqOeNsJQ/ako0OTEyjt4.jpg?size=810x1080&amp;quality=96&amp;sign=ea882e15ad709b282233483f45eecdd3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8600"/>
            <a:ext cx="6324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304800"/>
            <a:ext cx="7391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СЛОВО.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Уточнять, обогащать и активизировать словарь детей; учить правильно употреблять слова - названия предметов, признаков, действий и объяснение их значения; объединять и различать по существенным признакам предметы; учить определять и называть местоположение предметов (слева, справа, между, около, рядом), время суток (утро, день, вечер, ночь, сутки).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tlum.ru/uploads/ef7442de683452f623d4d9bb2f5d8f11593e6809305e841017d8e382cc927b67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5E3E1"/>
              </a:clrFrom>
              <a:clrTo>
                <a:srgbClr val="E5E3E1">
                  <a:alpha val="0"/>
                </a:srgbClr>
              </a:clrTo>
            </a:clrChange>
          </a:blip>
          <a:srcRect l="5260" t="4319" r="6630" b="9306"/>
          <a:stretch>
            <a:fillRect/>
          </a:stretch>
        </p:blipFill>
        <p:spPr bwMode="auto">
          <a:xfrm>
            <a:off x="2362200" y="3368722"/>
            <a:ext cx="5334000" cy="3184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s://sun9-47.userapi.com/impf/LgPSgYGXz-bpYQuM-0vVhDgqiZ9imBk3XntafA/bIcZl3FOPVQ.jpg?size=1280x1054&amp;quality=96&amp;sign=6d2f1e99b1e8ad5f60fc4f2ac2e36e0c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sun9-47.userapi.com/impf/LgPSgYGXz-bpYQuM-0vVhDgqiZ9imBk3XntafA/bIcZl3FOPVQ.jpg?size=1280x1054&amp;quality=96&amp;sign=6d2f1e99b1e8ad5f60fc4f2ac2e36e0c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ttps://sun9-47.userapi.com/impf/LgPSgYGXz-bpYQuM-0vVhDgqiZ9imBk3XntafA/bIcZl3FOPVQ.jpg?size=1280x1054&amp;quality=96&amp;sign=6d2f1e99b1e8ad5f60fc4f2ac2e36e0c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https://sun9-47.userapi.com/impf/LgPSgYGXz-bpYQuM-0vVhDgqiZ9imBk3XntafA/bIcZl3FOPVQ.jpg?size=1280x1054&amp;quality=96&amp;sign=6d2f1e99b1e8ad5f60fc4f2ac2e36e0c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https://sun9-47.userapi.com/impf/LgPSgYGXz-bpYQuM-0vVhDgqiZ9imBk3XntafA/bIcZl3FOPVQ.jpg?size=1280x1054&amp;quality=96&amp;sign=6d2f1e99b1e8ad5f60fc4f2ac2e36e0c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8" name="Picture 12" descr="https://sun9-47.userapi.com/impf/LgPSgYGXz-bpYQuM-0vVhDgqiZ9imBk3XntafA/bIcZl3FOPVQ.jpg?size=1280x1054&amp;quality=96&amp;sign=6d2f1e99b1e8ad5f60fc4f2ac2e36e0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492216"/>
            <a:ext cx="5108575" cy="4206593"/>
          </a:xfrm>
          <a:prstGeom prst="rect">
            <a:avLst/>
          </a:prstGeom>
          <a:noFill/>
        </p:spPr>
      </p:pic>
      <p:pic>
        <p:nvPicPr>
          <p:cNvPr id="24590" name="Picture 14" descr="https://sun9-40.userapi.com/impf/uj8vvHw35bX7pqr2Tv8C7E-01xkzFNCKVq4b0A/tgpCYEttHZE.jpg?size=1280x960&amp;quality=96&amp;sign=273606cbfefe61b8a4c6d748f0abc96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799" y="152400"/>
            <a:ext cx="4953001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222</TotalTime>
  <Words>436</Words>
  <PresentationFormat>Экран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               Муниципальное дошкольное образовательное учреждение « Детский сад № 107»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Программа выполнена с учетом возрастных особенностей детей старшего дошкольного возраста. Занятия проводятся два раза  в неделю, продолжительность каждого занятия  30 минут.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Муниципальное дошкольное образовательное учреждение « Детский сад № 107» </dc:title>
  <dc:creator>Юлия</dc:creator>
  <cp:lastModifiedBy>p</cp:lastModifiedBy>
  <cp:revision>27</cp:revision>
  <dcterms:created xsi:type="dcterms:W3CDTF">2021-02-23T08:35:31Z</dcterms:created>
  <dcterms:modified xsi:type="dcterms:W3CDTF">2021-06-07T11:43:32Z</dcterms:modified>
</cp:coreProperties>
</file>