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83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8208912" cy="158417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«Применение вестибулярных пластинок в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речевой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терапии»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708920"/>
            <a:ext cx="7488832" cy="3528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803" y="2160756"/>
            <a:ext cx="3264846" cy="256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508104" y="2160755"/>
            <a:ext cx="3312368" cy="25643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 descr="C:\Users\1\Desktop\моё\для родителей 4гр\Портреты\SNC1008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6" t="-19715" r="-2244" b="26160"/>
          <a:stretch/>
        </p:blipFill>
        <p:spPr bwMode="auto">
          <a:xfrm>
            <a:off x="2762593" y="2996952"/>
            <a:ext cx="3460115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286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626" y="1700808"/>
            <a:ext cx="8672854" cy="5040560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</a:pPr>
            <a:endParaRPr lang="ru-RU" altLang="ru-RU" sz="2800" kern="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2800" kern="0" dirty="0" smtClean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ru-RU" altLang="ru-RU" sz="2800" kern="0" dirty="0" err="1" smtClean="0">
                <a:solidFill>
                  <a:schemeClr val="tx1"/>
                </a:solidFill>
                <a:latin typeface="Times New Roman" pitchFamily="18" charset="0"/>
              </a:rPr>
              <a:t>Миогимнастика</a:t>
            </a:r>
            <a:r>
              <a:rPr lang="ru-RU" altLang="ru-RU" sz="2800" kern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altLang="ru-RU" sz="2800" kern="0" dirty="0">
                <a:solidFill>
                  <a:schemeClr val="tx1"/>
                </a:solidFill>
                <a:latin typeface="Times New Roman" pitchFamily="18" charset="0"/>
              </a:rPr>
              <a:t>– это </a:t>
            </a:r>
            <a:endParaRPr lang="ru-RU" altLang="ru-RU" sz="2800" kern="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2800" kern="0" dirty="0" smtClean="0">
                <a:solidFill>
                  <a:schemeClr val="tx1"/>
                </a:solidFill>
                <a:latin typeface="Times New Roman" pitchFamily="18" charset="0"/>
              </a:rPr>
              <a:t>упражнения </a:t>
            </a:r>
            <a:r>
              <a:rPr lang="ru-RU" altLang="ru-RU" sz="2800" kern="0" dirty="0">
                <a:solidFill>
                  <a:schemeClr val="tx1"/>
                </a:solidFill>
                <a:latin typeface="Times New Roman" pitchFamily="18" charset="0"/>
              </a:rPr>
              <a:t>для мышц, </a:t>
            </a:r>
            <a:endParaRPr lang="ru-RU" altLang="ru-RU" sz="2800" kern="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2800" kern="0" dirty="0" smtClean="0">
                <a:solidFill>
                  <a:schemeClr val="tx1"/>
                </a:solidFill>
                <a:latin typeface="Times New Roman" pitchFamily="18" charset="0"/>
              </a:rPr>
              <a:t>окружающих </a:t>
            </a:r>
            <a:r>
              <a:rPr lang="ru-RU" altLang="ru-RU" sz="2800" kern="0" dirty="0">
                <a:solidFill>
                  <a:schemeClr val="tx1"/>
                </a:solidFill>
                <a:latin typeface="Times New Roman" pitchFamily="18" charset="0"/>
              </a:rPr>
              <a:t>зубные ряды</a:t>
            </a:r>
            <a:r>
              <a:rPr lang="ru-RU" altLang="ru-RU" sz="2800" kern="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ru-RU" altLang="ru-RU" sz="2800" kern="0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</a:pPr>
            <a:endParaRPr lang="ru-RU" altLang="ru-RU" sz="2800" kern="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2800" kern="0" dirty="0" smtClean="0">
                <a:solidFill>
                  <a:schemeClr val="tx1"/>
                </a:solidFill>
                <a:latin typeface="Times New Roman" pitchFamily="18" charset="0"/>
              </a:rPr>
              <a:t>-</a:t>
            </a:r>
            <a:r>
              <a:rPr lang="ru-RU" altLang="ru-RU" sz="2800" kern="0" dirty="0" err="1">
                <a:solidFill>
                  <a:schemeClr val="tx1"/>
                </a:solidFill>
                <a:latin typeface="Times New Roman" pitchFamily="18" charset="0"/>
              </a:rPr>
              <a:t>Миогимнастика</a:t>
            </a:r>
            <a:r>
              <a:rPr lang="ru-RU" altLang="ru-RU" sz="2800" kern="0" dirty="0">
                <a:solidFill>
                  <a:schemeClr val="tx1"/>
                </a:solidFill>
                <a:latin typeface="Times New Roman" pitchFamily="18" charset="0"/>
              </a:rPr>
              <a:t> применяется </a:t>
            </a:r>
            <a:endParaRPr lang="ru-RU" altLang="ru-RU" sz="2800" kern="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2800" kern="0" dirty="0" smtClean="0">
                <a:solidFill>
                  <a:schemeClr val="tx1"/>
                </a:solidFill>
                <a:latin typeface="Times New Roman" pitchFamily="18" charset="0"/>
              </a:rPr>
              <a:t>как </a:t>
            </a:r>
            <a:r>
              <a:rPr lang="ru-RU" altLang="ru-RU" sz="2800" kern="0" dirty="0">
                <a:solidFill>
                  <a:schemeClr val="tx1"/>
                </a:solidFill>
                <a:latin typeface="Times New Roman" pitchFamily="18" charset="0"/>
              </a:rPr>
              <a:t>самостоятельный вид </a:t>
            </a:r>
            <a:endParaRPr lang="ru-RU" altLang="ru-RU" sz="2800" kern="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2800" kern="0" dirty="0" smtClean="0">
                <a:solidFill>
                  <a:schemeClr val="tx1"/>
                </a:solidFill>
                <a:latin typeface="Times New Roman" pitchFamily="18" charset="0"/>
              </a:rPr>
              <a:t>работы </a:t>
            </a:r>
            <a:r>
              <a:rPr lang="ru-RU" altLang="ru-RU" sz="2800" kern="0" dirty="0">
                <a:solidFill>
                  <a:schemeClr val="tx1"/>
                </a:solidFill>
                <a:latin typeface="Times New Roman" pitchFamily="18" charset="0"/>
              </a:rPr>
              <a:t>для восстановления </a:t>
            </a:r>
            <a:endParaRPr lang="ru-RU" altLang="ru-RU" sz="2800" kern="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2800" kern="0" dirty="0" smtClean="0">
                <a:solidFill>
                  <a:schemeClr val="tx1"/>
                </a:solidFill>
                <a:latin typeface="Times New Roman" pitchFamily="18" charset="0"/>
              </a:rPr>
              <a:t>функций </a:t>
            </a:r>
            <a:r>
              <a:rPr lang="ru-RU" altLang="ru-RU" sz="2800" kern="0" dirty="0">
                <a:solidFill>
                  <a:schemeClr val="tx1"/>
                </a:solidFill>
                <a:latin typeface="Times New Roman" pitchFamily="18" charset="0"/>
              </a:rPr>
              <a:t>носового дыхания, </a:t>
            </a:r>
            <a:endParaRPr lang="ru-RU" altLang="ru-RU" sz="2800" kern="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2800" kern="0" dirty="0" smtClean="0">
                <a:solidFill>
                  <a:schemeClr val="tx1"/>
                </a:solidFill>
                <a:latin typeface="Times New Roman" pitchFamily="18" charset="0"/>
              </a:rPr>
              <a:t>глотания</a:t>
            </a:r>
            <a:r>
              <a:rPr lang="ru-RU" altLang="ru-RU" sz="2800" kern="0" dirty="0">
                <a:solidFill>
                  <a:schemeClr val="tx1"/>
                </a:solidFill>
                <a:latin typeface="Times New Roman" pitchFamily="18" charset="0"/>
              </a:rPr>
              <a:t>, жевания, речи.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</a:pPr>
            <a:endParaRPr lang="ru-RU" altLang="ru-RU" sz="800" kern="0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Autofit/>
          </a:bodyPr>
          <a:lstStyle/>
          <a:p>
            <a:r>
              <a:rPr lang="ru-RU" altLang="ru-RU" sz="3600" b="1" kern="0" dirty="0" err="1" smtClean="0">
                <a:solidFill>
                  <a:schemeClr val="tx1"/>
                </a:solidFill>
                <a:latin typeface="Times New Roman" pitchFamily="18" charset="0"/>
              </a:rPr>
              <a:t>Миогимнастика</a:t>
            </a:r>
            <a:r>
              <a:rPr lang="ru-RU" altLang="ru-RU" sz="3600" b="1" kern="0" dirty="0" smtClean="0">
                <a:solidFill>
                  <a:schemeClr val="tx1"/>
                </a:solidFill>
                <a:latin typeface="Times New Roman" pitchFamily="18" charset="0"/>
              </a:rPr>
              <a:t> - </a:t>
            </a:r>
            <a:r>
              <a:rPr lang="ru-RU" altLang="ru-RU" sz="3600" b="1" kern="0" dirty="0">
                <a:solidFill>
                  <a:schemeClr val="tx1"/>
                </a:solidFill>
                <a:latin typeface="Times New Roman" pitchFamily="18" charset="0"/>
              </a:rPr>
              <a:t>как метод профилактики и коррекции зубочелюстных и речевых аномалий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Picture 12" descr="IMG_3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6004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3" descr="RSCN30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6004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41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1"/>
            <a:ext cx="8568952" cy="590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altLang="ru-RU" sz="3600" b="1" kern="0" dirty="0" smtClean="0">
                <a:solidFill>
                  <a:prstClr val="black"/>
                </a:solidFill>
                <a:latin typeface="Times New Roman" pitchFamily="18" charset="0"/>
              </a:rPr>
              <a:t>Проведение занятий по </a:t>
            </a:r>
            <a:r>
              <a:rPr lang="ru-RU" altLang="ru-RU" sz="3600" b="1" kern="0" dirty="0" err="1" smtClean="0">
                <a:solidFill>
                  <a:prstClr val="black"/>
                </a:solidFill>
                <a:latin typeface="Times New Roman" pitchFamily="18" charset="0"/>
              </a:rPr>
              <a:t>миогимнастике</a:t>
            </a:r>
            <a:r>
              <a:rPr lang="ru-RU" altLang="ru-RU" sz="3600" b="1" kern="0" dirty="0" smtClean="0">
                <a:solidFill>
                  <a:prstClr val="black"/>
                </a:solidFill>
                <a:latin typeface="Times New Roman" pitchFamily="18" charset="0"/>
              </a:rPr>
              <a:t> должно соответствовать основным </a:t>
            </a: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altLang="ru-RU" sz="3600" b="1" kern="0" dirty="0" smtClean="0">
                <a:solidFill>
                  <a:prstClr val="black"/>
                </a:solidFill>
                <a:latin typeface="Times New Roman" pitchFamily="18" charset="0"/>
              </a:rPr>
              <a:t>педагогическим принципам: </a:t>
            </a:r>
          </a:p>
          <a:p>
            <a:pPr lvl="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endParaRPr lang="ru-RU" altLang="ru-RU" sz="2800" b="1" kern="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altLang="ru-RU" sz="3200" kern="0" dirty="0" smtClean="0">
                <a:latin typeface="Times New Roman" pitchFamily="18" charset="0"/>
              </a:rPr>
              <a:t>- систематичности,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altLang="ru-RU" sz="3200" kern="0" dirty="0" smtClean="0">
                <a:latin typeface="Times New Roman" pitchFamily="18" charset="0"/>
              </a:rPr>
              <a:t>- последовательности</a:t>
            </a:r>
            <a:r>
              <a:rPr lang="ru-RU" altLang="ru-RU" sz="3200" kern="0" dirty="0">
                <a:latin typeface="Times New Roman" pitchFamily="18" charset="0"/>
              </a:rPr>
              <a:t>, </a:t>
            </a:r>
            <a:endParaRPr lang="ru-RU" altLang="ru-RU" sz="3200" kern="0" dirty="0" smtClean="0">
              <a:latin typeface="Times New Roman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altLang="ru-RU" sz="3200" kern="0" dirty="0" smtClean="0">
                <a:latin typeface="Times New Roman" pitchFamily="18" charset="0"/>
              </a:rPr>
              <a:t>- сознательности и 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altLang="ru-RU" sz="3200" kern="0" dirty="0" smtClean="0">
                <a:latin typeface="Times New Roman" pitchFamily="18" charset="0"/>
              </a:rPr>
              <a:t>активности</a:t>
            </a:r>
            <a:r>
              <a:rPr lang="ru-RU" altLang="ru-RU" sz="3200" kern="0" dirty="0">
                <a:latin typeface="Times New Roman" pitchFamily="18" charset="0"/>
              </a:rPr>
              <a:t>, </a:t>
            </a:r>
            <a:endParaRPr lang="ru-RU" altLang="ru-RU" sz="3200" kern="0" dirty="0" smtClean="0">
              <a:latin typeface="Times New Roman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altLang="ru-RU" sz="3200" kern="0" dirty="0" smtClean="0">
                <a:latin typeface="Times New Roman" pitchFamily="18" charset="0"/>
              </a:rPr>
              <a:t>- доступности </a:t>
            </a:r>
            <a:r>
              <a:rPr lang="ru-RU" altLang="ru-RU" sz="3200" kern="0" dirty="0">
                <a:latin typeface="Times New Roman" pitchFamily="18" charset="0"/>
              </a:rPr>
              <a:t>и </a:t>
            </a:r>
            <a:endParaRPr lang="ru-RU" altLang="ru-RU" sz="3200" kern="0" dirty="0" smtClean="0">
              <a:latin typeface="Times New Roman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altLang="ru-RU" sz="3200" kern="0" dirty="0" smtClean="0">
                <a:latin typeface="Times New Roman" pitchFamily="18" charset="0"/>
              </a:rPr>
              <a:t>индивидуализации</a:t>
            </a:r>
            <a:r>
              <a:rPr lang="ru-RU" altLang="ru-RU" sz="3200" kern="0" dirty="0">
                <a:latin typeface="Times New Roman" pitchFamily="18" charset="0"/>
              </a:rPr>
              <a:t>, </a:t>
            </a:r>
            <a:endParaRPr lang="ru-RU" altLang="ru-RU" sz="3200" kern="0" dirty="0" smtClean="0">
              <a:latin typeface="Times New Roman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altLang="ru-RU" sz="3200" kern="0" dirty="0" smtClean="0">
                <a:latin typeface="Times New Roman" pitchFamily="18" charset="0"/>
              </a:rPr>
              <a:t>- повторности и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altLang="ru-RU" sz="3200" kern="0" dirty="0" smtClean="0">
                <a:latin typeface="Times New Roman" pitchFamily="18" charset="0"/>
              </a:rPr>
              <a:t> </a:t>
            </a:r>
            <a:r>
              <a:rPr lang="ru-RU" altLang="ru-RU" sz="3200" kern="0" dirty="0">
                <a:latin typeface="Times New Roman" pitchFamily="18" charset="0"/>
              </a:rPr>
              <a:t>наглядности</a:t>
            </a:r>
            <a:r>
              <a:rPr lang="ru-RU" altLang="ru-RU" sz="3200" kern="0" dirty="0" smtClean="0">
                <a:latin typeface="Times New Roman" pitchFamily="18" charset="0"/>
              </a:rPr>
              <a:t>.</a:t>
            </a:r>
          </a:p>
        </p:txBody>
      </p:sp>
      <p:pic>
        <p:nvPicPr>
          <p:cNvPr id="3" name="Picture 7" descr="IMG_36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3843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01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3" cy="4896544"/>
          </a:xfrm>
        </p:spPr>
        <p:txBody>
          <a:bodyPr>
            <a:normAutofit fontScale="77500" lnSpcReduction="20000"/>
          </a:bodyPr>
          <a:lstStyle/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altLang="ru-RU" sz="4000" kern="0" dirty="0" smtClean="0">
                <a:solidFill>
                  <a:schemeClr val="tx1"/>
                </a:solidFill>
                <a:latin typeface="Times New Roman" pitchFamily="18" charset="0"/>
              </a:rPr>
              <a:t>- сокращения </a:t>
            </a:r>
            <a:r>
              <a:rPr lang="ru-RU" altLang="ru-RU" sz="4000" kern="0" dirty="0">
                <a:solidFill>
                  <a:schemeClr val="tx1"/>
                </a:solidFill>
                <a:latin typeface="Times New Roman" pitchFamily="18" charset="0"/>
              </a:rPr>
              <a:t>мышц должны совершаться с максимальной амплитудой; интенсивность сокращений мышц не должна быть чрезмерной;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altLang="ru-RU" sz="4000" kern="0" dirty="0" smtClean="0">
                <a:solidFill>
                  <a:schemeClr val="tx1"/>
                </a:solidFill>
                <a:latin typeface="Times New Roman" pitchFamily="18" charset="0"/>
              </a:rPr>
              <a:t>- скорость </a:t>
            </a:r>
            <a:r>
              <a:rPr lang="ru-RU" altLang="ru-RU" sz="4000" kern="0" dirty="0">
                <a:solidFill>
                  <a:schemeClr val="tx1"/>
                </a:solidFill>
                <a:latin typeface="Times New Roman" pitchFamily="18" charset="0"/>
              </a:rPr>
              <a:t>и продолжительность сокращений должны постепенно увеличиваться;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altLang="ru-RU" sz="4000" kern="0" dirty="0" smtClean="0">
                <a:solidFill>
                  <a:schemeClr val="tx1"/>
                </a:solidFill>
                <a:latin typeface="Times New Roman" pitchFamily="18" charset="0"/>
              </a:rPr>
              <a:t>- между </a:t>
            </a:r>
            <a:r>
              <a:rPr lang="ru-RU" altLang="ru-RU" sz="4000" kern="0" dirty="0">
                <a:solidFill>
                  <a:schemeClr val="tx1"/>
                </a:solidFill>
                <a:latin typeface="Times New Roman" pitchFamily="18" charset="0"/>
              </a:rPr>
              <a:t>двумя последовательными сокращениями должна быть пауза, равная продолжительности самого сокращения;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altLang="ru-RU" sz="4000" kern="0" dirty="0" smtClean="0">
                <a:solidFill>
                  <a:schemeClr val="tx1"/>
                </a:solidFill>
                <a:latin typeface="Times New Roman" pitchFamily="18" charset="0"/>
              </a:rPr>
              <a:t>- сокращения </a:t>
            </a:r>
            <a:r>
              <a:rPr lang="ru-RU" altLang="ru-RU" sz="4000" kern="0" dirty="0">
                <a:solidFill>
                  <a:schemeClr val="tx1"/>
                </a:solidFill>
                <a:latin typeface="Times New Roman" pitchFamily="18" charset="0"/>
              </a:rPr>
              <a:t>мышц при каждом упражнении должны быть повторены несколько раз и продолжаться до появления чувства лёгкой местной усталости;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altLang="ru-RU" sz="4000" kern="0" dirty="0" smtClean="0">
                <a:solidFill>
                  <a:schemeClr val="tx1"/>
                </a:solidFill>
                <a:latin typeface="Times New Roman" pitchFamily="18" charset="0"/>
              </a:rPr>
              <a:t>- наиболее </a:t>
            </a:r>
            <a:r>
              <a:rPr lang="ru-RU" altLang="ru-RU" sz="4000" kern="0" dirty="0">
                <a:solidFill>
                  <a:schemeClr val="tx1"/>
                </a:solidFill>
                <a:latin typeface="Times New Roman" pitchFamily="18" charset="0"/>
              </a:rPr>
              <a:t>благоприятный возраст для проведения </a:t>
            </a:r>
            <a:r>
              <a:rPr lang="ru-RU" altLang="ru-RU" sz="4000" kern="0" dirty="0" err="1">
                <a:solidFill>
                  <a:schemeClr val="tx1"/>
                </a:solidFill>
                <a:latin typeface="Times New Roman" pitchFamily="18" charset="0"/>
              </a:rPr>
              <a:t>миогимнастики</a:t>
            </a:r>
            <a:r>
              <a:rPr lang="ru-RU" altLang="ru-RU" sz="4000" kern="0" dirty="0">
                <a:solidFill>
                  <a:schemeClr val="tx1"/>
                </a:solidFill>
                <a:latin typeface="Times New Roman" pitchFamily="18" charset="0"/>
              </a:rPr>
              <a:t> – от 4 до 7 лет.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altLang="ru-RU" b="1" kern="0" dirty="0">
                <a:solidFill>
                  <a:schemeClr val="tx1"/>
                </a:solidFill>
                <a:latin typeface="Times New Roman" pitchFamily="18" charset="0"/>
              </a:rPr>
              <a:t>Основные правила проведения </a:t>
            </a:r>
            <a:r>
              <a:rPr lang="ru-RU" altLang="ru-RU" b="1" kern="0" dirty="0" err="1">
                <a:solidFill>
                  <a:schemeClr val="tx1"/>
                </a:solidFill>
                <a:latin typeface="Times New Roman" pitchFamily="18" charset="0"/>
              </a:rPr>
              <a:t>миогимнастики</a:t>
            </a:r>
            <a:r>
              <a:rPr lang="ru-RU" altLang="ru-RU" sz="4000" b="1" kern="0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altLang="ru-RU" sz="4000" b="1" kern="0" dirty="0">
                <a:solidFill>
                  <a:srgbClr val="FFFF00"/>
                </a:solidFill>
                <a:latin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47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12968" cy="1252728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g04.a.alicdn.com/kf/HTB1DPhxHpXXXXcpXVXXq6xXFXXX8/200163439/HTB1DPhxHpXXXXcpXVXXq6xXFXXX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1369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30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586022"/>
            <a:ext cx="4032448" cy="213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2716432"/>
            <a:ext cx="3672406" cy="193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2" y="4653088"/>
            <a:ext cx="3888429" cy="183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9" y="579680"/>
            <a:ext cx="4608512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509" y="2485003"/>
            <a:ext cx="3474386" cy="203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509" y="4653088"/>
            <a:ext cx="3792923" cy="183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19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altLang="ru-RU" b="1" kern="0" dirty="0">
                <a:solidFill>
                  <a:schemeClr val="tx1"/>
                </a:solidFill>
                <a:latin typeface="Times New Roman" pitchFamily="18" charset="0"/>
              </a:rPr>
              <a:t>Профилактика лучше лечения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208912" cy="563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677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kern="0" dirty="0">
                <a:solidFill>
                  <a:schemeClr val="tx1"/>
                </a:solidFill>
                <a:latin typeface="Times New Roman" pitchFamily="18" charset="0"/>
              </a:rPr>
              <a:t>Эластичная пластинка </a:t>
            </a:r>
            <a:r>
              <a:rPr lang="en-US" altLang="ru-RU" b="1" kern="0" dirty="0" err="1">
                <a:solidFill>
                  <a:schemeClr val="tx1"/>
                </a:solidFill>
                <a:latin typeface="Times New Roman" pitchFamily="18" charset="0"/>
              </a:rPr>
              <a:t>Stoppi</a:t>
            </a:r>
            <a:r>
              <a:rPr lang="ru-RU" altLang="ru-RU" b="1" kern="0" dirty="0">
                <a:solidFill>
                  <a:schemeClr val="tx1"/>
                </a:solidFill>
                <a:latin typeface="Arial Black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555840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556792"/>
            <a:ext cx="3600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altLang="ru-RU" sz="3000" kern="0" dirty="0" smtClean="0">
                <a:latin typeface="Times New Roman" pitchFamily="18" charset="0"/>
              </a:rPr>
              <a:t>Для </a:t>
            </a:r>
            <a:r>
              <a:rPr lang="ru-RU" altLang="ru-RU" sz="3000" kern="0" dirty="0">
                <a:latin typeface="Times New Roman" pitchFamily="18" charset="0"/>
              </a:rPr>
              <a:t>скорейшего </a:t>
            </a:r>
            <a:r>
              <a:rPr lang="ru-RU" altLang="ru-RU" sz="3000" kern="0" dirty="0" smtClean="0">
                <a:latin typeface="Times New Roman" pitchFamily="18" charset="0"/>
              </a:rPr>
              <a:t>и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altLang="ru-RU" sz="3000" kern="0" dirty="0" smtClean="0">
                <a:latin typeface="Times New Roman" pitchFamily="18" charset="0"/>
              </a:rPr>
              <a:t>безболезненного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altLang="ru-RU" sz="3000" kern="0" dirty="0" smtClean="0">
                <a:latin typeface="Times New Roman" pitchFamily="18" charset="0"/>
              </a:rPr>
              <a:t>отвыкания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altLang="ru-RU" sz="3000" kern="0" dirty="0" smtClean="0">
                <a:latin typeface="Times New Roman" pitchFamily="18" charset="0"/>
              </a:rPr>
              <a:t>ребенка от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altLang="ru-RU" sz="3000" kern="0" dirty="0" smtClean="0">
                <a:latin typeface="Times New Roman" pitchFamily="18" charset="0"/>
              </a:rPr>
              <a:t>вредных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altLang="ru-RU" sz="3000" kern="0" dirty="0" smtClean="0">
                <a:latin typeface="Times New Roman" pitchFamily="18" charset="0"/>
              </a:rPr>
              <a:t>привычек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altLang="ru-RU" sz="3000" kern="0" dirty="0" smtClean="0">
                <a:latin typeface="Times New Roman" pitchFamily="18" charset="0"/>
              </a:rPr>
              <a:t>(сосание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altLang="ru-RU" sz="3000" kern="0" dirty="0" smtClean="0">
                <a:latin typeface="Times New Roman" pitchFamily="18" charset="0"/>
              </a:rPr>
              <a:t>пустышки или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altLang="ru-RU" sz="3000" kern="0" dirty="0" smtClean="0">
                <a:latin typeface="Times New Roman" pitchFamily="18" charset="0"/>
              </a:rPr>
              <a:t>пальца</a:t>
            </a:r>
            <a:r>
              <a:rPr lang="ru-RU" altLang="ru-RU" sz="3000" kern="0" dirty="0"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800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88840"/>
            <a:ext cx="8443664" cy="4137323"/>
          </a:xfrm>
        </p:spPr>
        <p:txBody>
          <a:bodyPr>
            <a:normAutofit fontScale="92500" lnSpcReduction="10000"/>
          </a:bodyPr>
          <a:lstStyle/>
          <a:p>
            <a:pPr marL="342900" lvl="0" indent="-342900" algn="ctr" fontAlgn="base"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3200" kern="0" dirty="0">
                <a:solidFill>
                  <a:schemeClr val="tx1"/>
                </a:solidFill>
                <a:latin typeface="Times New Roman" pitchFamily="18" charset="0"/>
              </a:rPr>
              <a:t>Рекомендуется  использовать в работе логопеда при :</a:t>
            </a:r>
          </a:p>
          <a:p>
            <a:pPr marL="0" lvl="0" indent="0" fontAlgn="base"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3200" kern="0" dirty="0" smtClean="0">
                <a:solidFill>
                  <a:schemeClr val="tx1"/>
                </a:solidFill>
                <a:latin typeface="Times New Roman" pitchFamily="18" charset="0"/>
              </a:rPr>
              <a:t>- открытом </a:t>
            </a:r>
            <a:r>
              <a:rPr lang="ru-RU" altLang="ru-RU" sz="3200" kern="0" dirty="0">
                <a:solidFill>
                  <a:schemeClr val="tx1"/>
                </a:solidFill>
                <a:latin typeface="Times New Roman" pitchFamily="18" charset="0"/>
              </a:rPr>
              <a:t>прикусе </a:t>
            </a:r>
            <a:endParaRPr lang="ru-RU" altLang="ru-RU" sz="3200" kern="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3200" kern="0" dirty="0" smtClean="0">
                <a:solidFill>
                  <a:schemeClr val="tx1"/>
                </a:solidFill>
                <a:latin typeface="Times New Roman" pitchFamily="18" charset="0"/>
              </a:rPr>
              <a:t>в </a:t>
            </a:r>
            <a:r>
              <a:rPr lang="ru-RU" altLang="ru-RU" sz="3200" kern="0" dirty="0">
                <a:solidFill>
                  <a:schemeClr val="tx1"/>
                </a:solidFill>
                <a:latin typeface="Times New Roman" pitchFamily="18" charset="0"/>
              </a:rPr>
              <a:t>переднем отделе;</a:t>
            </a:r>
          </a:p>
          <a:p>
            <a:pPr marL="0" lvl="0" indent="0" fontAlgn="base"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3200" kern="0" dirty="0" smtClean="0">
                <a:solidFill>
                  <a:schemeClr val="tx1"/>
                </a:solidFill>
                <a:latin typeface="Times New Roman" pitchFamily="18" charset="0"/>
              </a:rPr>
              <a:t>- дисфункции </a:t>
            </a:r>
            <a:r>
              <a:rPr lang="ru-RU" altLang="ru-RU" sz="3200" kern="0" dirty="0">
                <a:solidFill>
                  <a:schemeClr val="tx1"/>
                </a:solidFill>
                <a:latin typeface="Times New Roman" pitchFamily="18" charset="0"/>
              </a:rPr>
              <a:t>языка </a:t>
            </a:r>
            <a:endParaRPr lang="ru-RU" altLang="ru-RU" sz="3200" kern="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3200" kern="0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ru-RU" altLang="ru-RU" sz="3200" kern="0" dirty="0">
                <a:solidFill>
                  <a:schemeClr val="tx1"/>
                </a:solidFill>
                <a:latin typeface="Times New Roman" pitchFamily="18" charset="0"/>
              </a:rPr>
              <a:t>прокладывание его </a:t>
            </a:r>
            <a:endParaRPr lang="ru-RU" altLang="ru-RU" sz="3200" kern="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3200" kern="0" dirty="0" smtClean="0">
                <a:solidFill>
                  <a:schemeClr val="tx1"/>
                </a:solidFill>
                <a:latin typeface="Times New Roman" pitchFamily="18" charset="0"/>
              </a:rPr>
              <a:t>между </a:t>
            </a:r>
            <a:r>
              <a:rPr lang="ru-RU" altLang="ru-RU" sz="3200" kern="0" dirty="0">
                <a:solidFill>
                  <a:schemeClr val="tx1"/>
                </a:solidFill>
                <a:latin typeface="Times New Roman" pitchFamily="18" charset="0"/>
              </a:rPr>
              <a:t>зубами при </a:t>
            </a:r>
            <a:endParaRPr lang="ru-RU" altLang="ru-RU" sz="3200" kern="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3200" kern="0" dirty="0" smtClean="0">
                <a:solidFill>
                  <a:schemeClr val="tx1"/>
                </a:solidFill>
                <a:latin typeface="Times New Roman" pitchFamily="18" charset="0"/>
              </a:rPr>
              <a:t>глотании </a:t>
            </a:r>
            <a:r>
              <a:rPr lang="ru-RU" altLang="ru-RU" sz="3200" kern="0" dirty="0">
                <a:solidFill>
                  <a:schemeClr val="tx1"/>
                </a:solidFill>
                <a:latin typeface="Times New Roman" pitchFamily="18" charset="0"/>
              </a:rPr>
              <a:t>и речи)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3467" y="332656"/>
            <a:ext cx="8229600" cy="1402416"/>
          </a:xfrm>
        </p:spPr>
        <p:txBody>
          <a:bodyPr>
            <a:normAutofit fontScale="90000"/>
          </a:bodyPr>
          <a:lstStyle/>
          <a:p>
            <a:r>
              <a:rPr lang="ru-RU" altLang="ru-RU" sz="4000" b="1" kern="0" dirty="0">
                <a:solidFill>
                  <a:schemeClr val="tx1"/>
                </a:solidFill>
                <a:latin typeface="Times New Roman" pitchFamily="18" charset="0"/>
              </a:rPr>
              <a:t>MUPPY® «G» ­</a:t>
            </a:r>
            <a:r>
              <a:rPr lang="ru-RU" altLang="ru-RU" sz="4000" b="1" kern="0" dirty="0" smtClean="0">
                <a:solidFill>
                  <a:schemeClr val="tx1"/>
                </a:solidFill>
                <a:latin typeface="Times New Roman" pitchFamily="18" charset="0"/>
              </a:rPr>
              <a:t>Вестибулярная пластинка </a:t>
            </a:r>
            <a:r>
              <a:rPr lang="ru-RU" altLang="ru-RU" sz="4000" b="1" kern="0" dirty="0">
                <a:solidFill>
                  <a:schemeClr val="tx1"/>
                </a:solidFill>
                <a:latin typeface="Times New Roman" pitchFamily="18" charset="0"/>
              </a:rPr>
              <a:t>с проволочной </a:t>
            </a:r>
            <a:r>
              <a:rPr lang="ru-RU" altLang="ru-RU" sz="4000" b="1" kern="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4000" b="1" kern="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4000" b="1" kern="0" dirty="0" smtClean="0">
                <a:solidFill>
                  <a:schemeClr val="tx1"/>
                </a:solidFill>
                <a:latin typeface="Times New Roman" pitchFamily="18" charset="0"/>
              </a:rPr>
              <a:t>заслонкой </a:t>
            </a:r>
            <a:r>
              <a:rPr lang="ru-RU" altLang="ru-RU" sz="4000" b="1" kern="0" dirty="0">
                <a:solidFill>
                  <a:schemeClr val="tx1"/>
                </a:solidFill>
                <a:latin typeface="Times New Roman" pitchFamily="18" charset="0"/>
              </a:rPr>
              <a:t>для языка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83290"/>
            <a:ext cx="4536504" cy="34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76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7840381" cy="42427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dirty="0">
                <a:solidFill>
                  <a:schemeClr val="tx1"/>
                </a:solidFill>
                <a:latin typeface="Times New Roman"/>
                <a:ea typeface="Times New Roman"/>
              </a:rPr>
              <a:t>При глубоком резцовом </a:t>
            </a:r>
            <a:endParaRPr lang="ru-RU" sz="3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перекрытии </a:t>
            </a:r>
            <a:r>
              <a:rPr lang="ru-RU" sz="3000" dirty="0">
                <a:solidFill>
                  <a:schemeClr val="tx1"/>
                </a:solidFill>
                <a:latin typeface="Times New Roman"/>
                <a:ea typeface="Times New Roman"/>
              </a:rPr>
              <a:t>мягкую </a:t>
            </a:r>
            <a:endParaRPr lang="ru-RU" sz="3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пластинку </a:t>
            </a:r>
            <a:r>
              <a:rPr lang="ru-RU" sz="3000" dirty="0">
                <a:solidFill>
                  <a:schemeClr val="tx1"/>
                </a:solidFill>
                <a:latin typeface="Times New Roman"/>
                <a:ea typeface="Times New Roman"/>
              </a:rPr>
              <a:t>устанавливают </a:t>
            </a:r>
            <a:endParaRPr lang="ru-RU" sz="3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козырьком </a:t>
            </a:r>
            <a:r>
              <a:rPr lang="ru-RU" sz="3000" dirty="0">
                <a:solidFill>
                  <a:schemeClr val="tx1"/>
                </a:solidFill>
                <a:latin typeface="Times New Roman"/>
                <a:ea typeface="Times New Roman"/>
              </a:rPr>
              <a:t>вниз, </a:t>
            </a:r>
            <a:endParaRPr lang="ru-RU" sz="3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а </a:t>
            </a:r>
            <a:r>
              <a:rPr lang="ru-RU" sz="3000" dirty="0">
                <a:solidFill>
                  <a:schemeClr val="tx1"/>
                </a:solidFill>
                <a:latin typeface="Times New Roman"/>
                <a:ea typeface="Times New Roman"/>
              </a:rPr>
              <a:t>для устранения </a:t>
            </a:r>
            <a:endParaRPr lang="ru-RU" sz="3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обратного</a:t>
            </a:r>
          </a:p>
          <a:p>
            <a:pPr marL="0" indent="0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/>
                <a:ea typeface="Times New Roman"/>
              </a:rPr>
              <a:t>перекрытия – </a:t>
            </a:r>
            <a:endParaRPr lang="ru-RU" sz="3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козырьком </a:t>
            </a:r>
            <a:r>
              <a:rPr lang="ru-RU" sz="3000" dirty="0">
                <a:solidFill>
                  <a:schemeClr val="tx1"/>
                </a:solidFill>
                <a:latin typeface="Times New Roman"/>
                <a:ea typeface="Times New Roman"/>
              </a:rPr>
              <a:t>вверх.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Вестибулярная пластинка </a:t>
            </a:r>
            <a:br>
              <a:rPr lang="ru-RU" sz="3600" b="1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en-US" sz="3600" b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Muppy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/>
                <a:ea typeface="Times New Roman"/>
              </a:rPr>
              <a:t>с козырьком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32112"/>
            <a:ext cx="3932448" cy="291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2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200421" cy="4896544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altLang="ru-RU" sz="3000" kern="0" dirty="0" smtClean="0">
                <a:solidFill>
                  <a:schemeClr val="tx1"/>
                </a:solidFill>
                <a:latin typeface="Times New Roman" pitchFamily="18" charset="0"/>
              </a:rPr>
              <a:t>Показания: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altLang="ru-RU" sz="3000" kern="0" dirty="0" smtClean="0">
                <a:solidFill>
                  <a:schemeClr val="tx1"/>
                </a:solidFill>
                <a:latin typeface="Times New Roman" pitchFamily="18" charset="0"/>
              </a:rPr>
              <a:t>- Дисфункция </a:t>
            </a:r>
            <a:r>
              <a:rPr lang="ru-RU" altLang="ru-RU" sz="3000" kern="0" dirty="0">
                <a:solidFill>
                  <a:schemeClr val="tx1"/>
                </a:solidFill>
                <a:latin typeface="Times New Roman" pitchFamily="18" charset="0"/>
              </a:rPr>
              <a:t>языка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altLang="ru-RU" sz="3000" kern="0" dirty="0" smtClean="0">
                <a:solidFill>
                  <a:schemeClr val="tx1"/>
                </a:solidFill>
                <a:latin typeface="Times New Roman" pitchFamily="18" charset="0"/>
              </a:rPr>
              <a:t>- Инфантильное 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altLang="ru-RU" sz="3000" kern="0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ru-RU" altLang="ru-RU" sz="3000" kern="0" dirty="0">
                <a:solidFill>
                  <a:schemeClr val="tx1"/>
                </a:solidFill>
                <a:latin typeface="Times New Roman" pitchFamily="18" charset="0"/>
              </a:rPr>
              <a:t>атипичное) глотание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altLang="ru-RU" sz="3000" kern="0" dirty="0" smtClean="0">
                <a:solidFill>
                  <a:schemeClr val="tx1"/>
                </a:solidFill>
                <a:latin typeface="Times New Roman" pitchFamily="18" charset="0"/>
              </a:rPr>
              <a:t>- Дефекты </a:t>
            </a:r>
            <a:r>
              <a:rPr lang="ru-RU" altLang="ru-RU" sz="3000" kern="0" dirty="0">
                <a:solidFill>
                  <a:schemeClr val="tx1"/>
                </a:solidFill>
                <a:latin typeface="Times New Roman" pitchFamily="18" charset="0"/>
              </a:rPr>
              <a:t>речи</a:t>
            </a: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altLang="ru-RU" sz="3000" kern="0" dirty="0" smtClean="0">
                <a:solidFill>
                  <a:schemeClr val="tx1"/>
                </a:solidFill>
                <a:latin typeface="Times New Roman" pitchFamily="18" charset="0"/>
              </a:rPr>
              <a:t>- Низкое </a:t>
            </a:r>
            <a:r>
              <a:rPr lang="ru-RU" altLang="ru-RU" sz="3000" kern="0" dirty="0">
                <a:solidFill>
                  <a:schemeClr val="tx1"/>
                </a:solidFill>
                <a:latin typeface="Times New Roman" pitchFamily="18" charset="0"/>
              </a:rPr>
              <a:t>положение </a:t>
            </a:r>
            <a:endParaRPr lang="ru-RU" altLang="ru-RU" sz="3000" kern="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altLang="ru-RU" sz="3000" kern="0" dirty="0" smtClean="0">
                <a:solidFill>
                  <a:schemeClr val="tx1"/>
                </a:solidFill>
                <a:latin typeface="Times New Roman" pitchFamily="18" charset="0"/>
              </a:rPr>
              <a:t>языка </a:t>
            </a:r>
            <a:r>
              <a:rPr lang="ru-RU" altLang="ru-RU" sz="3000" kern="0" dirty="0">
                <a:solidFill>
                  <a:schemeClr val="tx1"/>
                </a:solidFill>
                <a:latin typeface="Times New Roman" pitchFamily="18" charset="0"/>
              </a:rPr>
              <a:t>на фоне </a:t>
            </a:r>
            <a:endParaRPr lang="ru-RU" altLang="ru-RU" sz="3000" kern="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>
                <a:srgbClr val="99FF66"/>
              </a:buClr>
              <a:buSzTx/>
              <a:buNone/>
              <a:defRPr/>
            </a:pPr>
            <a:r>
              <a:rPr lang="ru-RU" altLang="ru-RU" sz="3000" kern="0" dirty="0" smtClean="0">
                <a:solidFill>
                  <a:schemeClr val="tx1"/>
                </a:solidFill>
                <a:latin typeface="Times New Roman" pitchFamily="18" charset="0"/>
              </a:rPr>
              <a:t>ротового </a:t>
            </a:r>
            <a:r>
              <a:rPr lang="ru-RU" altLang="ru-RU" sz="3000" kern="0" dirty="0">
                <a:solidFill>
                  <a:schemeClr val="tx1"/>
                </a:solidFill>
                <a:latin typeface="Times New Roman" pitchFamily="18" charset="0"/>
              </a:rPr>
              <a:t>дыхания</a:t>
            </a:r>
          </a:p>
          <a:p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b="1" kern="0" dirty="0">
                <a:solidFill>
                  <a:schemeClr val="tx1"/>
                </a:solidFill>
                <a:latin typeface="Times New Roman" pitchFamily="18" charset="0"/>
              </a:rPr>
              <a:t>MUPPY® «Р» ­Вестибулярная пластинка С БУСИНКОЙ</a:t>
            </a:r>
            <a:r>
              <a:rPr lang="ru-RU" altLang="ru-RU" sz="3600" b="1" kern="0" dirty="0">
                <a:solidFill>
                  <a:schemeClr val="tx1"/>
                </a:solidFill>
                <a:latin typeface="Arial Black"/>
              </a:rPr>
              <a:t>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www.kinderdent.com/media/catalog/product/cache/1/image/800x600/9df78eab33525d08d6e5fb8d27136e95/x/9/x93501_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489654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08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Трейнер</a:t>
            </a:r>
            <a:r>
              <a:rPr lang="ru-RU" sz="40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/>
                <a:ea typeface="Times New Roman"/>
              </a:rPr>
              <a:t>«</a:t>
            </a:r>
            <a:r>
              <a:rPr lang="en-US" sz="4000" b="1" dirty="0">
                <a:solidFill>
                  <a:schemeClr val="tx1"/>
                </a:solidFill>
                <a:latin typeface="Times New Roman"/>
                <a:ea typeface="Times New Roman"/>
              </a:rPr>
              <a:t>Infant</a:t>
            </a:r>
            <a:r>
              <a:rPr lang="ru-RU" sz="4000" b="1" dirty="0">
                <a:solidFill>
                  <a:schemeClr val="tx1"/>
                </a:solidFill>
                <a:latin typeface="Times New Roman"/>
                <a:ea typeface="Times New Roman"/>
              </a:rPr>
              <a:t>»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912081" cy="406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449" y="1196752"/>
            <a:ext cx="49356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latin typeface="Times New Roman"/>
                <a:ea typeface="Times New Roman"/>
              </a:rPr>
              <a:t>для </a:t>
            </a:r>
            <a:r>
              <a:rPr lang="ru-RU" sz="3000" dirty="0">
                <a:latin typeface="Times New Roman"/>
                <a:ea typeface="Times New Roman"/>
              </a:rPr>
              <a:t>активной тренировки мускулатуры и правильного позиционирования языка у детей в молочном прикусе </a:t>
            </a:r>
            <a:endParaRPr lang="ru-RU" sz="3000" dirty="0" smtClean="0">
              <a:latin typeface="Times New Roman"/>
              <a:ea typeface="Times New Roman"/>
            </a:endParaRPr>
          </a:p>
          <a:p>
            <a:r>
              <a:rPr lang="ru-RU" sz="3000" dirty="0" smtClean="0">
                <a:latin typeface="Times New Roman"/>
                <a:ea typeface="Times New Roman"/>
              </a:rPr>
              <a:t>(</a:t>
            </a:r>
            <a:r>
              <a:rPr lang="ru-RU" sz="3000" dirty="0">
                <a:latin typeface="Times New Roman"/>
                <a:ea typeface="Times New Roman"/>
              </a:rPr>
              <a:t>3 – 5 лет). </a:t>
            </a:r>
            <a:endParaRPr lang="ru-RU" sz="3000" dirty="0" smtClean="0">
              <a:latin typeface="Times New Roman"/>
              <a:ea typeface="Times New Roman"/>
            </a:endParaRPr>
          </a:p>
          <a:p>
            <a:r>
              <a:rPr lang="ru-RU" sz="3000" dirty="0" smtClean="0">
                <a:latin typeface="Times New Roman"/>
                <a:ea typeface="Times New Roman"/>
              </a:rPr>
              <a:t>Регулярное </a:t>
            </a:r>
            <a:r>
              <a:rPr lang="ru-RU" sz="3000" dirty="0">
                <a:latin typeface="Times New Roman"/>
                <a:ea typeface="Times New Roman"/>
              </a:rPr>
              <a:t>применение этого </a:t>
            </a:r>
            <a:r>
              <a:rPr lang="ru-RU" sz="3000" dirty="0" err="1">
                <a:latin typeface="Times New Roman"/>
                <a:ea typeface="Times New Roman"/>
              </a:rPr>
              <a:t>трейнера</a:t>
            </a:r>
            <a:r>
              <a:rPr lang="ru-RU" sz="3000" dirty="0">
                <a:latin typeface="Times New Roman"/>
                <a:ea typeface="Times New Roman"/>
              </a:rPr>
              <a:t>  позволяет выработать у ребёнка правильное положение языка в покое и при глотании, а также устранить межзубный </a:t>
            </a:r>
            <a:r>
              <a:rPr lang="ru-RU" sz="3000" dirty="0" err="1">
                <a:latin typeface="Times New Roman"/>
                <a:ea typeface="Times New Roman"/>
              </a:rPr>
              <a:t>сигматизм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31403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616624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2600" kern="0" dirty="0" smtClean="0">
                <a:solidFill>
                  <a:schemeClr val="tx1"/>
                </a:solidFill>
                <a:latin typeface="Times New Roman" pitchFamily="18" charset="0"/>
              </a:rPr>
              <a:t>1. MUPPY </a:t>
            </a:r>
            <a:r>
              <a:rPr lang="ru-RU" altLang="ru-RU" sz="2600" kern="0" dirty="0">
                <a:solidFill>
                  <a:schemeClr val="tx1"/>
                </a:solidFill>
                <a:latin typeface="Times New Roman" pitchFamily="18" charset="0"/>
              </a:rPr>
              <a:t>успешно заменит пустышку и палец, но это должно произойти добровольно, без всякого принуждения.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2600" kern="0" dirty="0" smtClean="0">
                <a:solidFill>
                  <a:schemeClr val="tx1"/>
                </a:solidFill>
                <a:latin typeface="Times New Roman" pitchFamily="18" charset="0"/>
              </a:rPr>
              <a:t>2. Носить </a:t>
            </a:r>
            <a:r>
              <a:rPr lang="ru-RU" altLang="ru-RU" sz="2600" kern="0" dirty="0">
                <a:solidFill>
                  <a:schemeClr val="tx1"/>
                </a:solidFill>
                <a:latin typeface="Times New Roman" pitchFamily="18" charset="0"/>
              </a:rPr>
              <a:t>пластинку необходимо каждую ночь.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2600" kern="0" dirty="0" smtClean="0">
                <a:solidFill>
                  <a:schemeClr val="tx1"/>
                </a:solidFill>
                <a:latin typeface="Times New Roman" pitchFamily="18" charset="0"/>
              </a:rPr>
              <a:t>3. В </a:t>
            </a:r>
            <a:r>
              <a:rPr lang="ru-RU" altLang="ru-RU" sz="2600" kern="0" dirty="0">
                <a:solidFill>
                  <a:schemeClr val="tx1"/>
                </a:solidFill>
                <a:latin typeface="Times New Roman" pitchFamily="18" charset="0"/>
              </a:rPr>
              <a:t>дополнение к этому нужно регулярно носить пластинку каждый день по часам: пока ребенок смотрит телевизор или увлечен какой-либо игрой. Это необходимо для того, чтобы Ваш малыш быстрее привык к пластинке.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2600" kern="0" dirty="0" smtClean="0">
                <a:solidFill>
                  <a:schemeClr val="tx1"/>
                </a:solidFill>
                <a:latin typeface="Times New Roman" pitchFamily="18" charset="0"/>
              </a:rPr>
              <a:t>4. Устранение </a:t>
            </a:r>
            <a:r>
              <a:rPr lang="ru-RU" altLang="ru-RU" sz="2600" kern="0" dirty="0">
                <a:solidFill>
                  <a:schemeClr val="tx1"/>
                </a:solidFill>
                <a:latin typeface="Times New Roman" pitchFamily="18" charset="0"/>
              </a:rPr>
              <a:t>вредной привычки, как правило, происходит в течение недели, но для закрепления результата необходимо, чтобы ребенок надевал пластинку на ночь в течение еще 6-8 недель. 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2600" kern="0" dirty="0" smtClean="0">
                <a:solidFill>
                  <a:schemeClr val="tx1"/>
                </a:solidFill>
                <a:latin typeface="Times New Roman" pitchFamily="18" charset="0"/>
              </a:rPr>
              <a:t>5. Пластинку </a:t>
            </a:r>
            <a:r>
              <a:rPr lang="ru-RU" altLang="ru-RU" sz="2600" kern="0" dirty="0">
                <a:solidFill>
                  <a:schemeClr val="tx1"/>
                </a:solidFill>
                <a:latin typeface="Times New Roman" pitchFamily="18" charset="0"/>
              </a:rPr>
              <a:t>следует хранить в специальной гигиенической коробочке. 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99FF66"/>
              </a:buClr>
              <a:buSzTx/>
              <a:buNone/>
            </a:pPr>
            <a:r>
              <a:rPr lang="ru-RU" altLang="ru-RU" sz="2600" kern="0" dirty="0" smtClean="0">
                <a:solidFill>
                  <a:schemeClr val="tx1"/>
                </a:solidFill>
                <a:latin typeface="Times New Roman" pitchFamily="18" charset="0"/>
              </a:rPr>
              <a:t>6. Помните</a:t>
            </a:r>
            <a:r>
              <a:rPr lang="ru-RU" altLang="ru-RU" sz="2600" kern="0" dirty="0">
                <a:solidFill>
                  <a:schemeClr val="tx1"/>
                </a:solidFill>
                <a:latin typeface="Times New Roman" pitchFamily="18" charset="0"/>
              </a:rPr>
              <a:t>, что пластинку MUPPY, как и зубы, нужно регулярно </a:t>
            </a:r>
            <a:r>
              <a:rPr lang="ru-RU" altLang="ru-RU" sz="2600" kern="0" dirty="0" smtClean="0">
                <a:solidFill>
                  <a:schemeClr val="tx1"/>
                </a:solidFill>
                <a:latin typeface="Times New Roman" pitchFamily="18" charset="0"/>
              </a:rPr>
              <a:t>обрабатывать. </a:t>
            </a:r>
            <a:endParaRPr lang="ru-RU" altLang="ru-RU" sz="2600" kern="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ru-RU" altLang="ru-RU" b="1" kern="0" dirty="0">
                <a:solidFill>
                  <a:schemeClr val="tx1"/>
                </a:solidFill>
                <a:latin typeface="Times New Roman" pitchFamily="18" charset="0"/>
              </a:rPr>
              <a:t>Шесть правил для родителей</a:t>
            </a:r>
            <a:r>
              <a:rPr lang="ru-RU" altLang="ru-RU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6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978</TotalTime>
  <Words>446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«Применение вестибулярных пластинок в речевой терапии»</vt:lpstr>
      <vt:lpstr>Слайд 2</vt:lpstr>
      <vt:lpstr>Профилактика лучше лечения</vt:lpstr>
      <vt:lpstr>Эластичная пластинка Stoppi </vt:lpstr>
      <vt:lpstr>MUPPY® «G» ­Вестибулярная пластинка с проволочной  заслонкой для языка</vt:lpstr>
      <vt:lpstr>Вестибулярная пластинка  Muppy с козырьком </vt:lpstr>
      <vt:lpstr>MUPPY® «Р» ­Вестибулярная пластинка С БУСИНКОЙ </vt:lpstr>
      <vt:lpstr>Трейнер «Infant»</vt:lpstr>
      <vt:lpstr>Шесть правил для родителей </vt:lpstr>
      <vt:lpstr>Миогимнастика - как метод профилактики и коррекции зубочелюстных и речевых аномалий</vt:lpstr>
      <vt:lpstr>Слайд 11</vt:lpstr>
      <vt:lpstr>Основные правила проведения миогимнастики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«Применение вестибулярных пластинок в  речевой терапии»</dc:title>
  <dc:creator>1</dc:creator>
  <cp:lastModifiedBy>Марина</cp:lastModifiedBy>
  <cp:revision>30</cp:revision>
  <dcterms:created xsi:type="dcterms:W3CDTF">2015-11-08T14:25:14Z</dcterms:created>
  <dcterms:modified xsi:type="dcterms:W3CDTF">2015-11-24T12:15:56Z</dcterms:modified>
</cp:coreProperties>
</file>