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7" r:id="rId3"/>
    <p:sldId id="258" r:id="rId4"/>
    <p:sldId id="259" r:id="rId5"/>
    <p:sldId id="261" r:id="rId6"/>
    <p:sldId id="263" r:id="rId7"/>
    <p:sldId id="268" r:id="rId8"/>
    <p:sldId id="269" r:id="rId9"/>
    <p:sldId id="271" r:id="rId10"/>
    <p:sldId id="272" r:id="rId11"/>
    <p:sldId id="274" r:id="rId12"/>
    <p:sldId id="275" r:id="rId13"/>
    <p:sldId id="27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D610"/>
    <a:srgbClr val="190504"/>
    <a:srgbClr val="DDC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3822" autoAdjust="0"/>
    <p:restoredTop sz="94660"/>
  </p:normalViewPr>
  <p:slideViewPr>
    <p:cSldViewPr snapToGrid="0">
      <p:cViewPr varScale="1">
        <p:scale>
          <a:sx n="109" d="100"/>
          <a:sy n="109" d="100"/>
        </p:scale>
        <p:origin x="-4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271413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142708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327948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344992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349434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193767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183409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229373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164410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3542217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85F1248-1C3D-46AC-B0A0-9BAC73AF7C9B}" type="datetimeFigureOut">
              <a:rPr lang="ru-RU" smtClean="0"/>
              <a:pPr/>
              <a:t>30.11.2015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D6BA6F9-BE03-4979-B08B-6A7B0E9B2D5E}" type="slidenum">
              <a:rPr lang="ru-RU" smtClean="0"/>
              <a:pPr/>
              <a:t>‹#›</a:t>
            </a:fld>
            <a:endParaRPr lang="ru-RU"/>
          </a:p>
        </p:txBody>
      </p:sp>
    </p:spTree>
    <p:extLst>
      <p:ext uri="{BB962C8B-B14F-4D97-AF65-F5344CB8AC3E}">
        <p14:creationId xmlns:p14="http://schemas.microsoft.com/office/powerpoint/2010/main" val="123586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r="-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5F1248-1C3D-46AC-B0A0-9BAC73AF7C9B}" type="datetimeFigureOut">
              <a:rPr lang="ru-RU" smtClean="0"/>
              <a:pPr/>
              <a:t>30.11.2015</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BA6F9-BE03-4979-B08B-6A7B0E9B2D5E}" type="slidenum">
              <a:rPr lang="ru-RU" smtClean="0"/>
              <a:pPr/>
              <a:t>‹#›</a:t>
            </a:fld>
            <a:endParaRPr lang="ru-RU"/>
          </a:p>
        </p:txBody>
      </p:sp>
    </p:spTree>
    <p:extLst>
      <p:ext uri="{BB962C8B-B14F-4D97-AF65-F5344CB8AC3E}">
        <p14:creationId xmlns:p14="http://schemas.microsoft.com/office/powerpoint/2010/main" val="2108396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906585" y="1301994"/>
            <a:ext cx="7886700" cy="4351338"/>
          </a:xfrm>
        </p:spPr>
        <p:txBody>
          <a:bodyPr/>
          <a:lstStyle/>
          <a:p>
            <a:pPr algn="ctr">
              <a:buNone/>
            </a:pPr>
            <a:r>
              <a:rPr lang="ru-RU" sz="3600" dirty="0" smtClean="0"/>
              <a:t/>
            </a:r>
            <a:br>
              <a:rPr lang="ru-RU" sz="3600" dirty="0" smtClean="0"/>
            </a:br>
            <a:r>
              <a:rPr lang="ru-RU" sz="3600" b="1" i="1" dirty="0" smtClean="0">
                <a:latin typeface="Times New Roman" pitchFamily="18" charset="0"/>
                <a:cs typeface="Times New Roman" pitchFamily="18" charset="0"/>
              </a:rPr>
              <a:t> </a:t>
            </a:r>
            <a:r>
              <a:rPr lang="ru-RU" sz="4000" b="1" i="1" dirty="0" smtClean="0">
                <a:latin typeface="Times New Roman" pitchFamily="18" charset="0"/>
                <a:cs typeface="Times New Roman" pitchFamily="18" charset="0"/>
              </a:rPr>
              <a:t>Формирование у детей с ЗПР субъективных ощущений пространства и пространственных представлений.</a:t>
            </a:r>
            <a:endParaRPr lang="ru-RU" sz="4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3200" b="1" i="1" u="sng" dirty="0" smtClean="0">
                <a:latin typeface="Times New Roman" pitchFamily="18" charset="0"/>
                <a:cs typeface="Times New Roman" pitchFamily="18" charset="0"/>
              </a:rPr>
              <a:t>Дидактические игры и упражнения</a:t>
            </a:r>
            <a:r>
              <a:rPr lang="ru-RU" sz="3600" i="1" dirty="0" smtClean="0">
                <a:latin typeface="Times New Roman" pitchFamily="18" charset="0"/>
                <a:cs typeface="Times New Roman" pitchFamily="18" charset="0"/>
              </a:rPr>
              <a:t/>
            </a:r>
            <a:br>
              <a:rPr lang="ru-RU" sz="3600" i="1" dirty="0" smtClean="0">
                <a:latin typeface="Times New Roman" pitchFamily="18" charset="0"/>
                <a:cs typeface="Times New Roman" pitchFamily="18" charset="0"/>
              </a:rPr>
            </a:b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a:xfrm>
            <a:off x="1257300" y="1251283"/>
            <a:ext cx="7886700" cy="4884822"/>
          </a:xfrm>
        </p:spPr>
        <p:txBody>
          <a:bodyPr>
            <a:normAutofit fontScale="25000" lnSpcReduction="20000"/>
          </a:bodyPr>
          <a:lstStyle/>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1. На демонстрационном полотне с прорезями для картинок расположить по инструкции соответствующие картинки слева и справа от елки.</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2. Сидя за столом, определить его правый и левый край.</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3. Положить круг на стол, справа от него — квадрат, слева от круга — треугольник.</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4. Нарисовать точку, справа от точки — крестик, над точкой — круг, под точкой — квадрат, справа от квадрата — треугольник, над крестиком поставить галочку.</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5. По речевой инструкции двигать фишку по полю, расчерченному на клетки, а потом сказать, где остановилась фишка (наглядно, а затем мысленно). Ходы: 2 влево, 2 вниз, 1 вправо, 2 вверх, 1 влево, 1 вниз.</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6. Расположить предметные картинки справа или слева от вертикальной линии. Затем задания усложняются, то есть лист бумаги переворачивается на 180° и ребенок должен сказать, где же теперь будут правая и левая стороны.</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7. Определить правый и левый рукава у блузки, лежащей а) спинкой вверх; б) спинкой вниз. Точно так же можно определить левый и правый карманы на брюках, джинсах и т. д.</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8. Назовите первое число слева; первое число справа. Какое из них больше? В каком направлении возрастают числа в ряду? (Слева направо).</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9. Покажите число 4. Какое число стоит слева от 4? Больше или меньше оно,</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чем 4? Назовите соседа числа 4 справа, сравните по величине</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(вправо числа возрастают).</a:t>
            </a:r>
          </a:p>
          <a:p>
            <a:r>
              <a:rPr lang="ru-RU" dirty="0" smtClean="0"/>
              <a:t> </a:t>
            </a:r>
          </a:p>
          <a:p>
            <a:r>
              <a:rPr lang="ru-RU" dirty="0" smtClean="0"/>
              <a:t> </a:t>
            </a:r>
          </a:p>
          <a:p>
            <a:r>
              <a:rPr lang="ru-RU" dirty="0" smtClean="0"/>
              <a:t> </a:t>
            </a:r>
          </a:p>
          <a:p>
            <a:endParaRPr lang="ru-RU"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7300" y="497473"/>
            <a:ext cx="7886700" cy="1325563"/>
          </a:xfrm>
        </p:spPr>
        <p:txBody>
          <a:bodyPr>
            <a:normAutofit fontScale="90000"/>
          </a:bodyPr>
          <a:lstStyle/>
          <a:p>
            <a:pPr algn="ctr"/>
            <a:r>
              <a:rPr lang="ru-RU" sz="2700" b="1" i="1" dirty="0" smtClean="0">
                <a:latin typeface="Times New Roman" pitchFamily="18" charset="0"/>
                <a:cs typeface="Times New Roman" pitchFamily="18" charset="0"/>
              </a:rPr>
              <a:t>5 этап. Развитие понимания и употребления</a:t>
            </a:r>
            <a:r>
              <a:rPr lang="en-US" sz="2700" b="1" i="1" dirty="0" smtClean="0">
                <a:latin typeface="Times New Roman" pitchFamily="18" charset="0"/>
                <a:cs typeface="Times New Roman" pitchFamily="18" charset="0"/>
              </a:rPr>
              <a:t>                   </a:t>
            </a:r>
            <a:r>
              <a:rPr lang="ru-RU" sz="2700" b="1" i="1" dirty="0" smtClean="0">
                <a:latin typeface="Times New Roman" pitchFamily="18" charset="0"/>
                <a:cs typeface="Times New Roman" pitchFamily="18" charset="0"/>
              </a:rPr>
              <a:t> логико-грамматических конструкций, выражающих пространственные отношения.</a:t>
            </a:r>
            <a:r>
              <a:rPr lang="ru-RU" dirty="0" smtClean="0"/>
              <a:t/>
            </a:r>
            <a:br>
              <a:rPr lang="ru-RU" dirty="0" smtClean="0"/>
            </a:br>
            <a:endParaRPr lang="ru-RU" dirty="0"/>
          </a:p>
        </p:txBody>
      </p:sp>
      <p:sp>
        <p:nvSpPr>
          <p:cNvPr id="3" name="Содержимое 2"/>
          <p:cNvSpPr>
            <a:spLocks noGrp="1"/>
          </p:cNvSpPr>
          <p:nvPr>
            <p:ph idx="1"/>
          </p:nvPr>
        </p:nvSpPr>
        <p:spPr>
          <a:xfrm>
            <a:off x="1594185" y="1825625"/>
            <a:ext cx="7886700" cy="4351338"/>
          </a:xfrm>
        </p:spPr>
        <p:txBody>
          <a:bodyPr>
            <a:normAutofit/>
          </a:bodyPr>
          <a:lstStyle/>
          <a:p>
            <a:pPr>
              <a:buNone/>
            </a:pPr>
            <a:r>
              <a:rPr lang="ru-RU" sz="2000" b="1" i="1" dirty="0" smtClean="0">
                <a:latin typeface="Times New Roman" pitchFamily="18" charset="0"/>
                <a:cs typeface="Times New Roman" pitchFamily="18" charset="0"/>
              </a:rPr>
              <a:t>Цель:</a:t>
            </a:r>
            <a:r>
              <a:rPr lang="ru-RU" sz="2000" i="1" dirty="0" smtClean="0">
                <a:latin typeface="Times New Roman" pitchFamily="18" charset="0"/>
                <a:cs typeface="Times New Roman" pitchFamily="18" charset="0"/>
              </a:rPr>
              <a:t> формирование </a:t>
            </a:r>
            <a:r>
              <a:rPr lang="ru-RU" sz="2000" i="1" dirty="0" err="1" smtClean="0">
                <a:latin typeface="Times New Roman" pitchFamily="18" charset="0"/>
                <a:cs typeface="Times New Roman" pitchFamily="18" charset="0"/>
              </a:rPr>
              <a:t>квазипространственных</a:t>
            </a:r>
            <a:r>
              <a:rPr lang="ru-RU" sz="2000" i="1" dirty="0" smtClean="0">
                <a:latin typeface="Times New Roman" pitchFamily="18" charset="0"/>
                <a:cs typeface="Times New Roman" pitchFamily="18" charset="0"/>
              </a:rPr>
              <a:t> представлений.</a:t>
            </a:r>
          </a:p>
          <a:p>
            <a:pPr>
              <a:buNone/>
            </a:pPr>
            <a:r>
              <a:rPr lang="ru-RU" sz="2000" b="1" i="1" dirty="0" smtClean="0">
                <a:latin typeface="Times New Roman" pitchFamily="18" charset="0"/>
                <a:cs typeface="Times New Roman" pitchFamily="18" charset="0"/>
              </a:rPr>
              <a:t>Задачи:</a:t>
            </a:r>
            <a:endParaRPr lang="ru-RU" sz="2000" i="1" dirty="0" smtClean="0">
              <a:latin typeface="Times New Roman" pitchFamily="18" charset="0"/>
              <a:cs typeface="Times New Roman" pitchFamily="18" charset="0"/>
            </a:endParaRPr>
          </a:p>
          <a:p>
            <a:pPr>
              <a:buNone/>
            </a:pPr>
            <a:r>
              <a:rPr lang="ru-RU" sz="2000" i="1" dirty="0" smtClean="0">
                <a:latin typeface="Times New Roman" pitchFamily="18" charset="0"/>
                <a:cs typeface="Times New Roman" pitchFamily="18" charset="0"/>
              </a:rPr>
              <a:t>- учить детей понимать слова и конструкции, передающие пространственные характеристики окружающего мира;</a:t>
            </a:r>
          </a:p>
          <a:p>
            <a:pPr>
              <a:buNone/>
            </a:pPr>
            <a:r>
              <a:rPr lang="ru-RU" sz="2000" i="1" dirty="0" smtClean="0">
                <a:latin typeface="Times New Roman" pitchFamily="18" charset="0"/>
                <a:cs typeface="Times New Roman" pitchFamily="18" charset="0"/>
              </a:rPr>
              <a:t>- формировать навыки самостоятельного использования слов и конструкций, выражающих пространственные отношения в устной речи.</a:t>
            </a:r>
          </a:p>
          <a:p>
            <a:endParaRPr lang="ru-RU" dirty="0" smtClean="0"/>
          </a:p>
          <a:p>
            <a:endParaRPr lang="ru-RU"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3200" b="1" i="1" u="sng" dirty="0" smtClean="0">
                <a:latin typeface="Times New Roman" pitchFamily="18" charset="0"/>
                <a:cs typeface="Times New Roman" pitchFamily="18" charset="0"/>
              </a:rPr>
              <a:t>Дидактические игры и упражнения</a:t>
            </a:r>
            <a:r>
              <a:rPr lang="ru-RU" sz="3200" i="1" dirty="0" smtClean="0">
                <a:latin typeface="Times New Roman" pitchFamily="18" charset="0"/>
                <a:cs typeface="Times New Roman" pitchFamily="18" charset="0"/>
              </a:rPr>
              <a:t/>
            </a:r>
            <a:br>
              <a:rPr lang="ru-RU" sz="3200" i="1" dirty="0" smtClean="0">
                <a:latin typeface="Times New Roman" pitchFamily="18" charset="0"/>
                <a:cs typeface="Times New Roman" pitchFamily="18" charset="0"/>
              </a:rPr>
            </a:br>
            <a:endParaRPr lang="ru-RU" sz="3200" i="1" dirty="0">
              <a:latin typeface="Times New Roman" pitchFamily="18" charset="0"/>
              <a:cs typeface="Times New Roman" pitchFamily="18" charset="0"/>
            </a:endParaRPr>
          </a:p>
        </p:txBody>
      </p:sp>
      <p:sp>
        <p:nvSpPr>
          <p:cNvPr id="3" name="Содержимое 2"/>
          <p:cNvSpPr>
            <a:spLocks noGrp="1"/>
          </p:cNvSpPr>
          <p:nvPr>
            <p:ph idx="1"/>
          </p:nvPr>
        </p:nvSpPr>
        <p:spPr>
          <a:xfrm>
            <a:off x="1257300" y="1380455"/>
            <a:ext cx="7886700" cy="4887997"/>
          </a:xfrm>
        </p:spPr>
        <p:txBody>
          <a:bodyPr>
            <a:normAutofit fontScale="25000" lnSpcReduction="20000"/>
          </a:bodyPr>
          <a:lstStyle/>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1. На столе стоит коробка с крышкой. Ребенку дается круг из картона и предлагается положить круг на коробку, в коробку, под коробку, за коробку, перед коробкой.</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2. На столе стоит коробка с крышкой. Педагог раскладывает круги (в коробку, под коробку и т. д.) и просит ребенка взять круги по инструкции: Возьми круг с коробки, возьми круг из коробки, возьми круг из-под коробки, достань круг, который лежит в коробке, достань круг, который лежит под коробкой, достань круг из-за коробки и т. д.</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3. Педагог на глазах у детей раскладывает круги в две коробки, произнося начало фразы, а дошкольники договаривают конец этой фразы: Я кладу круг... (в коробку, за коробку, на коробку, под коробку, между коробками, перед коробкой). Я беру круг... (из коробки, из-под коробки, из-за коробки, с коробки и т. д.).</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4. «Положи ручку...». Ребенку предлагается два разных предмета, например, ручка и пенал, он должен выполнить инструкции педагога: положить ручку в, на, под, над, перед, за, слева, справа от пенала.</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5. «Где лежит карандаш?» Положите карандаш на тетрадь и предложите ребенку определить его положение относительно тетради («Карандаш лежит на тетради, а тетрадь..., а стол...»). Так поиграйте, перекладывая карандаш под, в, слева от тетради, поднимая его над, пряча за или помещая перед тетрадью. Каждый раз просите ребенка составить предложение про тетрадь и карандаш, обращая его внимание на то, что в предложении меняется предлог. Затем поменяйте эти предметы местами («Тетрадь лежит под карандашом»). Когда ребенок освоит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задание, проделайте его заново, но на этот раз попросите просто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называть соответствующий предлог.</a:t>
            </a:r>
          </a:p>
          <a:p>
            <a:r>
              <a:rPr lang="ru-RU" dirty="0" smtClean="0"/>
              <a:t> </a:t>
            </a:r>
          </a:p>
          <a:p>
            <a:endParaRPr lang="ru-RU"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3788" y="2498726"/>
            <a:ext cx="7886700" cy="1325563"/>
          </a:xfrm>
        </p:spPr>
        <p:txBody>
          <a:bodyPr/>
          <a:lstStyle/>
          <a:p>
            <a:pPr algn="ctr"/>
            <a:r>
              <a:rPr lang="ru-RU" b="1" i="1" dirty="0" smtClean="0">
                <a:latin typeface="Times New Roman" pitchFamily="18" charset="0"/>
                <a:cs typeface="Times New Roman" pitchFamily="18" charset="0"/>
              </a:rPr>
              <a:t>Спасибо за внимание!</a:t>
            </a:r>
            <a:endParaRPr lang="ru-RU" b="1" i="1" dirty="0">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639228" y="365126"/>
            <a:ext cx="6876121" cy="1325563"/>
          </a:xfrm>
        </p:spPr>
        <p:txBody>
          <a:bodyPr>
            <a:noAutofit/>
          </a:bodyPr>
          <a:lstStyle/>
          <a:p>
            <a:r>
              <a:rPr lang="ru-RU" sz="3200" b="1" i="1" dirty="0" smtClean="0">
                <a:latin typeface="Times New Roman" pitchFamily="18" charset="0"/>
                <a:cs typeface="Times New Roman" pitchFamily="18" charset="0"/>
              </a:rPr>
              <a:t>1 этап.  Развитие  тактильных и кинестетических процессов.</a:t>
            </a:r>
            <a:r>
              <a:rPr lang="ru-RU" sz="3200" dirty="0" smtClean="0"/>
              <a:t/>
            </a:r>
            <a:br>
              <a:rPr lang="ru-RU" sz="3200" dirty="0" smtClean="0"/>
            </a:br>
            <a:endParaRPr lang="ru-RU" sz="3200" b="1" dirty="0">
              <a:ln w="22225">
                <a:solidFill>
                  <a:schemeClr val="accent2"/>
                </a:solidFill>
                <a:prstDash val="solid"/>
              </a:ln>
              <a:solidFill>
                <a:srgbClr val="10D610"/>
              </a:solidFill>
            </a:endParaRPr>
          </a:p>
        </p:txBody>
      </p:sp>
      <p:sp>
        <p:nvSpPr>
          <p:cNvPr id="7" name="Объект 6"/>
          <p:cNvSpPr>
            <a:spLocks noGrp="1"/>
          </p:cNvSpPr>
          <p:nvPr>
            <p:ph idx="1"/>
          </p:nvPr>
        </p:nvSpPr>
        <p:spPr>
          <a:xfrm>
            <a:off x="1639228" y="1825625"/>
            <a:ext cx="6876122" cy="4351338"/>
          </a:xfrm>
        </p:spPr>
        <p:txBody>
          <a:bodyPr>
            <a:normAutofit/>
          </a:bodyPr>
          <a:lstStyle/>
          <a:p>
            <a:pPr>
              <a:buNone/>
            </a:pPr>
            <a:r>
              <a:rPr lang="ru-RU" sz="2000" b="1" i="1" dirty="0" smtClean="0">
                <a:latin typeface="Times New Roman" pitchFamily="18" charset="0"/>
                <a:cs typeface="Times New Roman" pitchFamily="18" charset="0"/>
              </a:rPr>
              <a:t>Цель:</a:t>
            </a:r>
            <a:r>
              <a:rPr lang="ru-RU" sz="2000" i="1" dirty="0" smtClean="0">
                <a:latin typeface="Times New Roman" pitchFamily="18" charset="0"/>
                <a:cs typeface="Times New Roman" pitchFamily="18" charset="0"/>
              </a:rPr>
              <a:t> обогащение чувственного и двигательного опыта детей.</a:t>
            </a:r>
          </a:p>
          <a:p>
            <a:pPr>
              <a:buNone/>
            </a:pPr>
            <a:r>
              <a:rPr lang="ru-RU" sz="2000" b="1" i="1" dirty="0" smtClean="0">
                <a:latin typeface="Times New Roman" pitchFamily="18" charset="0"/>
                <a:cs typeface="Times New Roman" pitchFamily="18" charset="0"/>
              </a:rPr>
              <a:t>Задачи:</a:t>
            </a:r>
            <a:endParaRPr lang="ru-RU" sz="2000" i="1" dirty="0" smtClean="0">
              <a:latin typeface="Times New Roman" pitchFamily="18" charset="0"/>
              <a:cs typeface="Times New Roman" pitchFamily="18" charset="0"/>
            </a:endParaRP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уточнить местоположение и названия различных частей тела;</a:t>
            </a: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учить повторять и самостоятельно создавать ручные позы и позы, в которых участвует все тело;</a:t>
            </a: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развивать навыки узнавания фигур, букв, цифр, написанных пальцем на спине или на ладонях;</a:t>
            </a: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вырабатывать ощущения и умения распознавать предметы с различной фактурой поверхности и разной формы.</a:t>
            </a:r>
          </a:p>
          <a:p>
            <a:endParaRPr lang="ru-RU" dirty="0"/>
          </a:p>
        </p:txBody>
      </p:sp>
    </p:spTree>
    <p:extLst>
      <p:ext uri="{BB962C8B-B14F-4D97-AF65-F5344CB8AC3E}">
        <p14:creationId xmlns:p14="http://schemas.microsoft.com/office/powerpoint/2010/main" val="4158028196"/>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3200" b="1" i="1" u="sng" dirty="0" smtClean="0">
                <a:latin typeface="Times New Roman" pitchFamily="18" charset="0"/>
                <a:cs typeface="Times New Roman" pitchFamily="18" charset="0"/>
              </a:rPr>
              <a:t>Дидактические игры и задания</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1413710" y="1187951"/>
            <a:ext cx="7886700" cy="4351338"/>
          </a:xfrm>
        </p:spPr>
        <p:txBody>
          <a:bodyPr>
            <a:normAutofit fontScale="25000" lnSpcReduction="20000"/>
          </a:bodyPr>
          <a:lstStyle/>
          <a:p>
            <a:pPr>
              <a:buNone/>
            </a:pPr>
            <a:endParaRPr lang="ru-RU" sz="9600" i="1" dirty="0" smtClean="0">
              <a:latin typeface="Times New Roman" pitchFamily="18" charset="0"/>
              <a:cs typeface="Times New Roman" pitchFamily="18" charset="0"/>
            </a:endParaRPr>
          </a:p>
          <a:p>
            <a:pPr>
              <a:buNone/>
            </a:pPr>
            <a:r>
              <a:rPr lang="ru-RU" sz="6400" i="1" dirty="0" smtClean="0">
                <a:latin typeface="Times New Roman" pitchFamily="18" charset="0"/>
                <a:cs typeface="Times New Roman" pitchFamily="18" charset="0"/>
              </a:rPr>
              <a:t>1. Попросить ребенка показать на себе, а потом и на других различные части тела.</a:t>
            </a:r>
          </a:p>
          <a:p>
            <a:pPr>
              <a:buNone/>
            </a:pPr>
            <a:r>
              <a:rPr lang="ru-RU" sz="6400" i="1" dirty="0" smtClean="0">
                <a:latin typeface="Times New Roman" pitchFamily="18" charset="0"/>
                <a:cs typeface="Times New Roman" pitchFamily="18" charset="0"/>
              </a:rPr>
              <a:t>2. Взрослый, дотрагиваясь до какой-либо части тела ребенка, просит его вслепую показать ее на себе, затем, открыв глаза, на педагоге и обязательно назвать ее.</a:t>
            </a:r>
          </a:p>
          <a:p>
            <a:pPr>
              <a:buNone/>
            </a:pPr>
            <a:r>
              <a:rPr lang="ru-RU" sz="6400" i="1" dirty="0" smtClean="0">
                <a:latin typeface="Times New Roman" pitchFamily="18" charset="0"/>
                <a:cs typeface="Times New Roman" pitchFamily="18" charset="0"/>
              </a:rPr>
              <a:t>3. Педагог дотрагивается до своего тела и просит показать ребенка на себе этот участок и назвать его.</a:t>
            </a:r>
          </a:p>
          <a:p>
            <a:pPr>
              <a:buNone/>
            </a:pPr>
            <a:r>
              <a:rPr lang="ru-RU" sz="6400" i="1" dirty="0" smtClean="0">
                <a:latin typeface="Times New Roman" pitchFamily="18" charset="0"/>
                <a:cs typeface="Times New Roman" pitchFamily="18" charset="0"/>
              </a:rPr>
              <a:t>4. Повторить за педагогом позы, в создании которых участвует все тело, а также ручные позы, игра «Зеркало».</a:t>
            </a:r>
          </a:p>
          <a:p>
            <a:pPr>
              <a:buNone/>
            </a:pPr>
            <a:r>
              <a:rPr lang="ru-RU" sz="6400" i="1" dirty="0" smtClean="0">
                <a:latin typeface="Times New Roman" pitchFamily="18" charset="0"/>
                <a:cs typeface="Times New Roman" pitchFamily="18" charset="0"/>
              </a:rPr>
              <a:t>5. Самостоятельно придумать свои позы или с помощью своего тела изобразить разные фигуры, буквы и цифры.</a:t>
            </a:r>
          </a:p>
          <a:p>
            <a:pPr>
              <a:buNone/>
            </a:pPr>
            <a:r>
              <a:rPr lang="ru-RU" sz="6400" i="1" dirty="0" smtClean="0">
                <a:latin typeface="Times New Roman" pitchFamily="18" charset="0"/>
                <a:cs typeface="Times New Roman" pitchFamily="18" charset="0"/>
              </a:rPr>
              <a:t>6. Ребенку предлагается узнать фигуру, букву, цифру, нарисованную педагогом</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 пальцем на спине, на ладонях ребенка. На руках следует рисовать на правой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и левой ладонях, а также на обеих сторонах кисти. Ребенок, узнав фигуру,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должен нарисовать ее на листе бумаги и/или назвать ее.</a:t>
            </a:r>
          </a:p>
          <a:p>
            <a:pPr>
              <a:buNone/>
            </a:pPr>
            <a:r>
              <a:rPr lang="ru-RU" sz="6400" i="1" dirty="0" smtClean="0">
                <a:latin typeface="Times New Roman" pitchFamily="18" charset="0"/>
                <a:cs typeface="Times New Roman" pitchFamily="18" charset="0"/>
              </a:rPr>
              <a:t>7. Показать, назвать и дать потрогать детям предметы с разной фактурой поверхности (гладкие, шершавые, ребристые, мягкие, колючие). Затем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предложить ребенку вслепую найти предмет с такой же фактурой и назвать её.</a:t>
            </a:r>
          </a:p>
          <a:p>
            <a:pPr>
              <a:buNone/>
            </a:pPr>
            <a:r>
              <a:rPr lang="ru-RU" sz="6400" i="1" dirty="0" smtClean="0">
                <a:latin typeface="Times New Roman" pitchFamily="18" charset="0"/>
                <a:cs typeface="Times New Roman" pitchFamily="18" charset="0"/>
              </a:rPr>
              <a:t>8. Положить в мешочек знакомые ребенку предметы и попросить с закрытыми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глазами узнать предмет на ощупь. При этом ребенок должен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ощупывать предмет как двумя руками одновременно, так и каждой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рукой по очереди.</a:t>
            </a:r>
          </a:p>
          <a:p>
            <a:r>
              <a:rPr lang="ru-RU" sz="6400" dirty="0" smtClean="0"/>
              <a:t> </a:t>
            </a:r>
          </a:p>
          <a:p>
            <a:endParaRPr lang="ru-RU" sz="64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849" y="353095"/>
            <a:ext cx="8262687" cy="1325563"/>
          </a:xfrm>
        </p:spPr>
        <p:txBody>
          <a:bodyPr>
            <a:normAutofit fontScale="90000"/>
          </a:bodyPr>
          <a:lstStyle/>
          <a:p>
            <a:pPr algn="ctr"/>
            <a:r>
              <a:rPr lang="ru-RU" sz="3600" b="1" i="1" dirty="0" smtClean="0">
                <a:latin typeface="Times New Roman" pitchFamily="18" charset="0"/>
                <a:cs typeface="Times New Roman" pitchFamily="18" charset="0"/>
              </a:rPr>
              <a:t>2 этап. Формирование представлений</a:t>
            </a:r>
            <a:r>
              <a:rPr lang="en-US" sz="3600" b="1" i="1" dirty="0" smtClean="0">
                <a:latin typeface="Times New Roman" pitchFamily="18" charset="0"/>
                <a:cs typeface="Times New Roman" pitchFamily="18" charset="0"/>
              </a:rPr>
              <a:t/>
            </a:r>
            <a:br>
              <a:rPr lang="en-US"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о «схеме собственного тела».</a:t>
            </a:r>
            <a:r>
              <a:rPr lang="ru-RU" dirty="0" smtClean="0"/>
              <a:t/>
            </a:r>
            <a:br>
              <a:rPr lang="ru-RU" dirty="0" smtClean="0"/>
            </a:br>
            <a:endParaRPr lang="ru-RU" dirty="0"/>
          </a:p>
        </p:txBody>
      </p:sp>
      <p:sp>
        <p:nvSpPr>
          <p:cNvPr id="3" name="Содержимое 2"/>
          <p:cNvSpPr>
            <a:spLocks noGrp="1"/>
          </p:cNvSpPr>
          <p:nvPr>
            <p:ph idx="1"/>
          </p:nvPr>
        </p:nvSpPr>
        <p:spPr>
          <a:xfrm>
            <a:off x="1383632" y="1825625"/>
            <a:ext cx="7131718" cy="4351338"/>
          </a:xfrm>
        </p:spPr>
        <p:txBody>
          <a:bodyPr>
            <a:normAutofit/>
          </a:bodyPr>
          <a:lstStyle/>
          <a:p>
            <a:r>
              <a:rPr lang="ru-RU" sz="2000" b="1" i="1" dirty="0" smtClean="0">
                <a:latin typeface="Times New Roman" pitchFamily="18" charset="0"/>
                <a:cs typeface="Times New Roman" pitchFamily="18" charset="0"/>
              </a:rPr>
              <a:t>Цель:</a:t>
            </a:r>
            <a:r>
              <a:rPr lang="ru-RU" sz="2000" i="1" dirty="0" smtClean="0">
                <a:latin typeface="Times New Roman" pitchFamily="18" charset="0"/>
                <a:cs typeface="Times New Roman" pitchFamily="18" charset="0"/>
              </a:rPr>
              <a:t> актуализация процесса </a:t>
            </a:r>
            <a:r>
              <a:rPr lang="ru-RU" sz="2000" i="1" dirty="0" err="1" smtClean="0">
                <a:latin typeface="Times New Roman" pitchFamily="18" charset="0"/>
                <a:cs typeface="Times New Roman" pitchFamily="18" charset="0"/>
              </a:rPr>
              <a:t>самовыделения</a:t>
            </a:r>
            <a:r>
              <a:rPr lang="ru-RU" sz="2000" i="1" dirty="0" smtClean="0">
                <a:latin typeface="Times New Roman" pitchFamily="18" charset="0"/>
                <a:cs typeface="Times New Roman" pitchFamily="18" charset="0"/>
              </a:rPr>
              <a:t> организма из окружающей среды и развитие осознанного восприятия детьми собственного тела.</a:t>
            </a:r>
          </a:p>
          <a:p>
            <a:r>
              <a:rPr lang="ru-RU" sz="2000" b="1" i="1" dirty="0" smtClean="0">
                <a:latin typeface="Times New Roman" pitchFamily="18" charset="0"/>
                <a:cs typeface="Times New Roman" pitchFamily="18" charset="0"/>
              </a:rPr>
              <a:t>Задачи:</a:t>
            </a:r>
            <a:endParaRPr lang="ru-RU" sz="2000" i="1" dirty="0" smtClean="0">
              <a:latin typeface="Times New Roman" pitchFamily="18" charset="0"/>
              <a:cs typeface="Times New Roman" pitchFamily="18" charset="0"/>
            </a:endParaRP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формировать представления о «схеме собственного тела» на практике («схема» лица, верхние и нижние конечности, вентральные и дорсальные стороны);</a:t>
            </a: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учить воспроизводить и самостоятельно выполнять серии движений.</a:t>
            </a:r>
          </a:p>
          <a:p>
            <a:endParaRPr lang="ru-RU" sz="2400" dirty="0" smtClean="0"/>
          </a:p>
          <a:p>
            <a:endParaRPr lang="ru-RU"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3200" b="1" i="1" u="sng" dirty="0" smtClean="0">
                <a:latin typeface="Times New Roman" pitchFamily="18" charset="0"/>
                <a:cs typeface="Times New Roman" pitchFamily="18" charset="0"/>
              </a:rPr>
              <a:t>Дидактические игры и упражнения</a:t>
            </a:r>
            <a:r>
              <a:rPr lang="ru-RU" sz="3600" i="1" dirty="0" smtClean="0">
                <a:latin typeface="Times New Roman" pitchFamily="18" charset="0"/>
                <a:cs typeface="Times New Roman" pitchFamily="18" charset="0"/>
              </a:rPr>
              <a:t/>
            </a:r>
            <a:br>
              <a:rPr lang="ru-RU" sz="3600" i="1" dirty="0" smtClean="0">
                <a:latin typeface="Times New Roman" pitchFamily="18" charset="0"/>
                <a:cs typeface="Times New Roman" pitchFamily="18" charset="0"/>
              </a:rPr>
            </a:b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a:xfrm>
            <a:off x="1257300" y="1440614"/>
            <a:ext cx="7886700" cy="4351338"/>
          </a:xfrm>
        </p:spPr>
        <p:txBody>
          <a:bodyPr>
            <a:normAutofit fontScale="25000" lnSpcReduction="20000"/>
          </a:bodyPr>
          <a:lstStyle/>
          <a:p>
            <a:pPr>
              <a:buNone/>
            </a:pPr>
            <a:r>
              <a:rPr lang="ru-RU" sz="7400" b="1"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1. Педагог поворачивается спиной к детям и выполняет движения руками: левая рука вверх, правая рука в правую сторону, правая рука за голову, левая рука на голову, левая рука на левое плечо. Дети копируют движения взрослого (по одному движению) и называют, свои действия.</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2. «Право — лево». Следует заметить, что для ребенка вовсе не является очевидным тот факт, что правая нога, глаз, щека и т.д. находятся с той же стороны, что и рука. К пониманию этого его надо привести путем специальных упражнений по соотнесению частей тела с правой и левой руками. Это лучше делать по следующей схеме: соотнести части тела с правой рукой (правый глаз, щека и т.д.), затем — с левой рукой, после этого — в перекрестном варианте (например, показать правую бровь и левый локоть). Наиболее занимательным является выполнение этих упражнений следующим образом «Потри левой рукой правый локоть, почеши правой пяткой левую коленку, пощекочи правым указательным пальцем левую подошву, постучи правым локтем по правому боку, укуси себя за средний палец левой руки </a:t>
            </a: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и т. д.».</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3. Ребенок придумывает и показывает любое движение и </a:t>
            </a:r>
            <a:r>
              <a:rPr lang="ru-RU" sz="6400" i="1" dirty="0" err="1" smtClean="0">
                <a:latin typeface="Times New Roman" pitchFamily="18" charset="0"/>
                <a:cs typeface="Times New Roman" pitchFamily="18" charset="0"/>
              </a:rPr>
              <a:t>оречевляет</a:t>
            </a:r>
            <a:r>
              <a:rPr lang="ru-RU" sz="6400" i="1" dirty="0" smtClean="0">
                <a:latin typeface="Times New Roman" pitchFamily="18" charset="0"/>
                <a:cs typeface="Times New Roman" pitchFamily="18" charset="0"/>
              </a:rPr>
              <a:t> свое действие.</a:t>
            </a:r>
          </a:p>
          <a:p>
            <a:pPr>
              <a:buNone/>
            </a:pPr>
            <a:r>
              <a:rPr lang="en-US" sz="6400" i="1" dirty="0" smtClean="0">
                <a:latin typeface="Times New Roman" pitchFamily="18" charset="0"/>
                <a:cs typeface="Times New Roman" pitchFamily="18" charset="0"/>
              </a:rPr>
              <a:t>	</a:t>
            </a:r>
            <a:r>
              <a:rPr lang="ru-RU" sz="6400" i="1" dirty="0" smtClean="0">
                <a:latin typeface="Times New Roman" pitchFamily="18" charset="0"/>
                <a:cs typeface="Times New Roman" pitchFamily="18" charset="0"/>
              </a:rPr>
              <a:t>4. Глядя на себя в зеркало, ребенок определяет, что у него находится посередине лица (например нос). А затем по просьбе взрослого начинает движение ладоней вверх или вниз (выделенное слово в речи следует выделить интонационно). При этом перечисляем, мимо каких частей лица «проезжает» ладошка. После этого делаем закономерный вывод, что все мимо чего «проезжала» ладонь, находится выше или ниже носа. </a:t>
            </a:r>
          </a:p>
          <a:p>
            <a:endParaRPr lang="ru-RU" sz="64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3200" b="1" i="1" u="sng" dirty="0" smtClean="0">
                <a:latin typeface="Times New Roman" pitchFamily="18" charset="0"/>
                <a:cs typeface="Times New Roman" pitchFamily="18" charset="0"/>
              </a:rPr>
              <a:t>Дидактические игры и упражнения</a:t>
            </a:r>
            <a:r>
              <a:rPr lang="ru-RU" sz="3600" i="1" dirty="0" smtClean="0">
                <a:latin typeface="Times New Roman" pitchFamily="18" charset="0"/>
                <a:cs typeface="Times New Roman" pitchFamily="18" charset="0"/>
              </a:rPr>
              <a:t/>
            </a:r>
            <a:br>
              <a:rPr lang="ru-RU" sz="3600" i="1" dirty="0" smtClean="0">
                <a:latin typeface="Times New Roman" pitchFamily="18" charset="0"/>
                <a:cs typeface="Times New Roman" pitchFamily="18" charset="0"/>
              </a:rPr>
            </a:b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a:xfrm>
            <a:off x="1257300" y="1597025"/>
            <a:ext cx="7886700" cy="4351338"/>
          </a:xfrm>
        </p:spPr>
        <p:txBody>
          <a:bodyPr>
            <a:normAutofit/>
          </a:bodyPr>
          <a:lstStyle/>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5. «Ниже – выше». Что у мальчика ниже, чем рот? Что у мальчика выше, чем нос? Кто назовет больше частей тела расположенных выше, чем брови? Задания сначала задаются взрослым, а потом и самими детьми. Вопросы и задания, формулируемые самими детьми, являются очень важным этапом отработки формируемого навыка – пространственных представлений схемы лица, поскольку, таким образом, происходит «введение» этих представлений в активную речь.</a:t>
            </a:r>
          </a:p>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6. На этом этапе рационально познакомить детей с понятием «между» и объяснить различие с понятием – «посередине». Что у мальчика между бровями и носом? Что у меня между ртом и глазами?</a:t>
            </a:r>
          </a:p>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7. «Я задумала часть лица, она находится над...  Какую часть лица я задумала?» </a:t>
            </a: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«У Саши чернильное пятно под...  Где у Вани чернильное пятно?» Задания сначала дает взрослый, потом придумываю сами дети.</a:t>
            </a:r>
          </a:p>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8. «Дождь» Педагог называет части одежды, на которой появились пятна дождя, дети ставят магниты. Затем дети играют парами, один ставит магнит, второй называет, где появились «пятна дождя».</a:t>
            </a:r>
          </a:p>
          <a:p>
            <a:endParaRPr lang="ru-RU"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3600" b="1" i="1" dirty="0" smtClean="0">
                <a:latin typeface="Times New Roman" pitchFamily="18" charset="0"/>
                <a:cs typeface="Times New Roman" pitchFamily="18" charset="0"/>
              </a:rPr>
              <a:t>	</a:t>
            </a:r>
            <a:r>
              <a:rPr lang="ru-RU" sz="3600" b="1" i="1" dirty="0" smtClean="0">
                <a:latin typeface="Times New Roman" pitchFamily="18" charset="0"/>
                <a:cs typeface="Times New Roman" pitchFamily="18" charset="0"/>
              </a:rPr>
              <a:t>3 этап. Развитие ориентировки в окружающем пространстве.</a:t>
            </a:r>
            <a:r>
              <a:rPr lang="ru-RU" dirty="0" smtClean="0"/>
              <a:t/>
            </a:r>
            <a:br>
              <a:rPr lang="ru-RU" dirty="0" smtClean="0"/>
            </a:br>
            <a:endParaRPr lang="ru-RU" dirty="0"/>
          </a:p>
        </p:txBody>
      </p:sp>
      <p:sp>
        <p:nvSpPr>
          <p:cNvPr id="3" name="Содержимое 2"/>
          <p:cNvSpPr>
            <a:spLocks noGrp="1"/>
          </p:cNvSpPr>
          <p:nvPr>
            <p:ph idx="1"/>
          </p:nvPr>
        </p:nvSpPr>
        <p:spPr>
          <a:xfrm>
            <a:off x="1413711" y="1693278"/>
            <a:ext cx="7886700" cy="4351338"/>
          </a:xfrm>
        </p:spPr>
        <p:txBody>
          <a:bodyPr>
            <a:normAutofit/>
          </a:bodyPr>
          <a:lstStyle/>
          <a:p>
            <a:pPr>
              <a:buNone/>
            </a:pPr>
            <a:r>
              <a:rPr lang="en-US" sz="2000" b="1"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Цель: </a:t>
            </a:r>
            <a:r>
              <a:rPr lang="ru-RU" sz="2000" i="1" dirty="0" smtClean="0">
                <a:latin typeface="Times New Roman" pitchFamily="18" charset="0"/>
                <a:cs typeface="Times New Roman" pitchFamily="18" charset="0"/>
              </a:rPr>
              <a:t>развитие осознанного восприятия собственной позиции в пространстве и свойств окружающего пространства.</a:t>
            </a:r>
          </a:p>
          <a:p>
            <a:pPr>
              <a:buNone/>
            </a:pPr>
            <a:r>
              <a:rPr lang="en-US" sz="2000" b="1"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Задачи:</a:t>
            </a:r>
            <a:endParaRPr lang="ru-RU" sz="2000" i="1" dirty="0" smtClean="0">
              <a:latin typeface="Times New Roman" pitchFamily="18" charset="0"/>
              <a:cs typeface="Times New Roman" pitchFamily="18" charset="0"/>
            </a:endParaRP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закреплять умение пользоваться собственным телом как эталоном для изучения окружающего пространства;</a:t>
            </a: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учить располагать объекты по отношению к собственному телу;</a:t>
            </a: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знакомить детей со схемой тела человека, стоящего напротив;</a:t>
            </a:r>
          </a:p>
          <a:p>
            <a:pPr>
              <a:buNone/>
            </a:pP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вырабатывать навыки расположения объектов в окружающем пространстве относительно друг друга.</a:t>
            </a:r>
          </a:p>
          <a:p>
            <a:endParaRPr lang="ru-RU"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3200" b="1" i="1" u="sng" dirty="0" smtClean="0">
                <a:latin typeface="Times New Roman" pitchFamily="18" charset="0"/>
                <a:cs typeface="Times New Roman" pitchFamily="18" charset="0"/>
              </a:rPr>
              <a:t>Дидактические игры и упражнения</a:t>
            </a:r>
            <a:r>
              <a:rPr lang="ru-RU" sz="3200" i="1" dirty="0" smtClean="0">
                <a:latin typeface="Times New Roman" pitchFamily="18" charset="0"/>
                <a:cs typeface="Times New Roman" pitchFamily="18" charset="0"/>
              </a:rPr>
              <a:t/>
            </a:r>
            <a:br>
              <a:rPr lang="ru-RU" sz="3200" i="1" dirty="0" smtClean="0">
                <a:latin typeface="Times New Roman" pitchFamily="18" charset="0"/>
                <a:cs typeface="Times New Roman" pitchFamily="18" charset="0"/>
              </a:rPr>
            </a:br>
            <a:endParaRPr lang="ru-RU" sz="3200" i="1" dirty="0">
              <a:latin typeface="Times New Roman" pitchFamily="18" charset="0"/>
              <a:cs typeface="Times New Roman" pitchFamily="18" charset="0"/>
            </a:endParaRPr>
          </a:p>
        </p:txBody>
      </p:sp>
      <p:sp>
        <p:nvSpPr>
          <p:cNvPr id="3" name="Содержимое 2"/>
          <p:cNvSpPr>
            <a:spLocks noGrp="1"/>
          </p:cNvSpPr>
          <p:nvPr>
            <p:ph idx="1"/>
          </p:nvPr>
        </p:nvSpPr>
        <p:spPr>
          <a:xfrm>
            <a:off x="1257300" y="1597025"/>
            <a:ext cx="7886700" cy="4351338"/>
          </a:xfrm>
        </p:spPr>
        <p:txBody>
          <a:bodyPr>
            <a:normAutofit/>
          </a:bodyPr>
          <a:lstStyle/>
          <a:p>
            <a:endParaRPr lang="ru-RU" sz="1700" i="1"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1. Ребенок располагает геометрические фигуры относительно сторон собственного тела: круг впереди себя (перед собой), квадрат позади себя (за собой), треугольник слева от себя, прямоугольник справа от себя. Затем рассказывает, что где находится.</a:t>
            </a:r>
          </a:p>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2. Ребенок раскладывает те же фигуры, только относительно сторон тела другого человека и говорит, что где лежит.</a:t>
            </a:r>
          </a:p>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3. Два ребенка встают напротив друг друга. Один ребенок придумывает действия и просит партнера напротив, сделать их и внимательно проверяет правильность выполнения. Например, подними вверх левую руку и т. д. После этого дети меняются ролями.</a:t>
            </a:r>
          </a:p>
          <a:p>
            <a:pPr>
              <a:buNone/>
            </a:pPr>
            <a:r>
              <a:rPr lang="en-US" sz="1600" i="1"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4. Два ребенка стоят напротив друг друга. Один из них совершает какое-либо действие, а другой озвучивает его действия. Например: «Ты сейчас дотронулся левой рукой до правого уха». Затем это делает другой ребенок</a:t>
            </a:r>
            <a:r>
              <a:rPr lang="ru-RU" sz="1600" dirty="0" smtClean="0"/>
              <a:t>.</a:t>
            </a:r>
          </a:p>
          <a:p>
            <a:pPr>
              <a:buNone/>
            </a:pPr>
            <a:endParaRPr lang="ru-RU" dirty="0" smtClean="0"/>
          </a:p>
          <a:p>
            <a:endParaRPr lang="ru-RU" dirty="0" smtClean="0"/>
          </a:p>
          <a:p>
            <a:endParaRPr lang="ru-RU"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3600" b="1" i="1" dirty="0" smtClean="0">
                <a:latin typeface="Times New Roman" pitchFamily="18" charset="0"/>
                <a:cs typeface="Times New Roman" pitchFamily="18" charset="0"/>
              </a:rPr>
              <a:t> 	</a:t>
            </a:r>
            <a:r>
              <a:rPr lang="ru-RU" sz="3600" b="1" i="1" dirty="0" smtClean="0">
                <a:latin typeface="Times New Roman" pitchFamily="18" charset="0"/>
                <a:cs typeface="Times New Roman" pitchFamily="18" charset="0"/>
              </a:rPr>
              <a:t>4 этап. Развитие ориентировки в </a:t>
            </a:r>
            <a:r>
              <a:rPr lang="en-US" sz="3600" b="1" i="1" dirty="0" smtClean="0">
                <a:latin typeface="Times New Roman" pitchFamily="18" charset="0"/>
                <a:cs typeface="Times New Roman" pitchFamily="18" charset="0"/>
              </a:rPr>
              <a:t>	</a:t>
            </a:r>
            <a:r>
              <a:rPr lang="ru-RU" sz="3600" b="1" i="1" dirty="0" smtClean="0">
                <a:latin typeface="Times New Roman" pitchFamily="18" charset="0"/>
                <a:cs typeface="Times New Roman" pitchFamily="18" charset="0"/>
              </a:rPr>
              <a:t>двумерном пространстве.</a:t>
            </a:r>
            <a:r>
              <a:rPr lang="ru-RU" dirty="0" smtClean="0"/>
              <a:t/>
            </a:r>
            <a:br>
              <a:rPr lang="ru-RU" dirty="0" smtClean="0"/>
            </a:br>
            <a:endParaRPr lang="ru-RU" dirty="0"/>
          </a:p>
        </p:txBody>
      </p:sp>
      <p:sp>
        <p:nvSpPr>
          <p:cNvPr id="3" name="Содержимое 2"/>
          <p:cNvSpPr>
            <a:spLocks noGrp="1"/>
          </p:cNvSpPr>
          <p:nvPr>
            <p:ph idx="1"/>
          </p:nvPr>
        </p:nvSpPr>
        <p:spPr>
          <a:xfrm>
            <a:off x="1257300" y="1548898"/>
            <a:ext cx="7886700" cy="4351338"/>
          </a:xfrm>
        </p:spPr>
        <p:txBody>
          <a:bodyPr>
            <a:normAutofit fontScale="55000" lnSpcReduction="20000"/>
          </a:bodyPr>
          <a:lstStyle/>
          <a:p>
            <a:pPr>
              <a:buNone/>
            </a:pPr>
            <a:r>
              <a:rPr lang="en-US" sz="2900" b="1" i="1" dirty="0" smtClean="0">
                <a:latin typeface="Times New Roman" pitchFamily="18" charset="0"/>
                <a:cs typeface="Times New Roman" pitchFamily="18" charset="0"/>
              </a:rPr>
              <a:t>	</a:t>
            </a:r>
            <a:r>
              <a:rPr lang="ru-RU" sz="2900" b="1" i="1" dirty="0" smtClean="0">
                <a:latin typeface="Times New Roman" pitchFamily="18" charset="0"/>
                <a:cs typeface="Times New Roman" pitchFamily="18" charset="0"/>
              </a:rPr>
              <a:t>Цель:</a:t>
            </a:r>
            <a:r>
              <a:rPr lang="ru-RU" sz="2900" i="1" dirty="0" smtClean="0">
                <a:latin typeface="Times New Roman" pitchFamily="18" charset="0"/>
                <a:cs typeface="Times New Roman" pitchFamily="18" charset="0"/>
              </a:rPr>
              <a:t> формирование восприятия, воспроизведения и самостоятельного отражения пространственных характеристик плоскостных объектов.</a:t>
            </a:r>
          </a:p>
          <a:p>
            <a:pPr>
              <a:buNone/>
            </a:pPr>
            <a:r>
              <a:rPr lang="en-US" sz="2900" b="1" i="1" dirty="0" smtClean="0">
                <a:latin typeface="Times New Roman" pitchFamily="18" charset="0"/>
                <a:cs typeface="Times New Roman" pitchFamily="18" charset="0"/>
              </a:rPr>
              <a:t>	</a:t>
            </a:r>
            <a:r>
              <a:rPr lang="ru-RU" sz="2900" b="1" i="1" dirty="0" smtClean="0">
                <a:latin typeface="Times New Roman" pitchFamily="18" charset="0"/>
                <a:cs typeface="Times New Roman" pitchFamily="18" charset="0"/>
              </a:rPr>
              <a:t>Задачи </a:t>
            </a:r>
            <a:r>
              <a:rPr lang="ru-RU" sz="2900" i="1" dirty="0" smtClean="0">
                <a:latin typeface="Times New Roman" pitchFamily="18" charset="0"/>
                <a:cs typeface="Times New Roman" pitchFamily="18" charset="0"/>
              </a:rPr>
              <a:t>— учить детей:</a:t>
            </a:r>
          </a:p>
          <a:p>
            <a:pPr>
              <a:buNone/>
            </a:pPr>
            <a:r>
              <a:rPr lang="en-US" sz="2900" i="1"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 ориентироваться на пустом листе бумаги (находить его стороны и углы);</a:t>
            </a:r>
          </a:p>
          <a:p>
            <a:pPr>
              <a:buNone/>
            </a:pPr>
            <a:r>
              <a:rPr lang="en-US" sz="2900" i="1"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 осваивать расположение плоскостных предметов на листе бумаги (вверху, внизу, справа, слева, в правом верхнем углу...);</a:t>
            </a:r>
          </a:p>
          <a:p>
            <a:pPr>
              <a:buNone/>
            </a:pPr>
            <a:r>
              <a:rPr lang="en-US" sz="2900" i="1"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 располагать плоскостные предметы на листе бумаги по отношению друг к другу;</a:t>
            </a:r>
          </a:p>
          <a:p>
            <a:pPr>
              <a:buNone/>
            </a:pPr>
            <a:r>
              <a:rPr lang="en-US" sz="2900" i="1"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 вычленять различно расположенные элементы плоскостной фигуры;</a:t>
            </a:r>
          </a:p>
          <a:p>
            <a:pPr>
              <a:buNone/>
            </a:pPr>
            <a:r>
              <a:rPr lang="en-US" sz="2900" i="1"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 копировать простые фигуры; анализировать серии фигур, расположенные в вертикальные и горизонтальные ряды, правильно их зрительно отслеживать в направлениях сверху вниз и слева направо; копировать ряд фигур;</a:t>
            </a:r>
          </a:p>
          <a:p>
            <a:pPr>
              <a:buNone/>
            </a:pPr>
            <a:r>
              <a:rPr lang="en-US" sz="2900" i="1"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 анализировать сложные пространственные фигуры, состоящие из нескольких других фигур и копировать их, используя правильную стратегию копирования;</a:t>
            </a:r>
          </a:p>
          <a:p>
            <a:pPr>
              <a:buNone/>
            </a:pPr>
            <a:r>
              <a:rPr lang="en-US" sz="2900" i="1"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 ориентироваться на листе бумаги, перевернутом на 180°, мысленно переворачивать лист бумаги на 180°.</a:t>
            </a:r>
          </a:p>
          <a:p>
            <a:endParaRPr lang="ru-RU" dirty="0" smtClean="0"/>
          </a:p>
          <a:p>
            <a:endParaRPr lang="ru-RU"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459</TotalTime>
  <Words>338</Words>
  <Application>Microsoft Office PowerPoint</Application>
  <PresentationFormat>Экран (4:3)</PresentationFormat>
  <Paragraphs>84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1 этап.  Развитие  тактильных и кинестетических процессов. </vt:lpstr>
      <vt:lpstr>Дидактические игры и задания </vt:lpstr>
      <vt:lpstr>2 этап. Формирование представлений  о «схеме собственного тела». </vt:lpstr>
      <vt:lpstr>Дидактические игры и упражнения </vt:lpstr>
      <vt:lpstr>Дидактические игры и упражнения </vt:lpstr>
      <vt:lpstr> 3 этап. Развитие ориентировки в окружающем пространстве. </vt:lpstr>
      <vt:lpstr>Дидактические игры и упражнения </vt:lpstr>
      <vt:lpstr>  4 этап. Развитие ориентировки в  двумерном пространстве. </vt:lpstr>
      <vt:lpstr>Дидактические игры и упражнения </vt:lpstr>
      <vt:lpstr>5 этап. Развитие понимания и употребления                    логико-грамматических конструкций, выражающих пространственные отношения. </vt:lpstr>
      <vt:lpstr>Дидактические игры и упражнения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Dmytro</dc:creator>
  <cp:lastModifiedBy>Metod Cabinet</cp:lastModifiedBy>
  <cp:revision>48</cp:revision>
  <dcterms:created xsi:type="dcterms:W3CDTF">2015-09-22T12:08:41Z</dcterms:created>
  <dcterms:modified xsi:type="dcterms:W3CDTF">2015-11-30T06:45:44Z</dcterms:modified>
</cp:coreProperties>
</file>